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40.jpeg" ContentType="image/jpeg"/>
  <Override PartName="/ppt/media/image55.png" ContentType="image/png"/>
  <Override PartName="/ppt/media/image53.jpeg" ContentType="image/jpeg"/>
  <Override PartName="/ppt/media/image23.png" ContentType="image/png"/>
  <Override PartName="/ppt/media/image52.jpeg" ContentType="image/jpeg"/>
  <Override PartName="/ppt/media/image13.png" ContentType="image/png"/>
  <Override PartName="/ppt/media/image51.jpeg" ContentType="image/jpeg"/>
  <Override PartName="/ppt/media/image50.jpeg" ContentType="image/jpeg"/>
  <Override PartName="/ppt/media/image48.jpeg" ContentType="image/jpeg"/>
  <Override PartName="/ppt/media/image78.png" ContentType="image/png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54.png" ContentType="image/png"/>
  <Override PartName="/ppt/media/image41.jpeg" ContentType="image/jpeg"/>
  <Override PartName="/ppt/media/image44.png" ContentType="image/png"/>
  <Override PartName="/ppt/media/image35.png" ContentType="image/png"/>
  <Override PartName="/ppt/media/image34.png" ContentType="image/png"/>
  <Override PartName="/ppt/media/image74.jpeg" ContentType="image/jpeg"/>
  <Override PartName="/ppt/media/image18.png" ContentType="image/png"/>
  <Override PartName="/ppt/media/image6.jpeg" ContentType="image/jpeg"/>
  <Override PartName="/ppt/media/image60.png" ContentType="image/png"/>
  <Override PartName="/ppt/media/image57.png" ContentType="image/png"/>
  <Override PartName="/ppt/media/image2.jpeg" ContentType="image/jpeg"/>
  <Override PartName="/ppt/media/image36.jpeg" ContentType="image/jpeg"/>
  <Override PartName="/ppt/media/image22.png" ContentType="image/png"/>
  <Override PartName="/ppt/media/image26.png" ContentType="image/png"/>
  <Override PartName="/ppt/media/image27.png" ContentType="image/png"/>
  <Override PartName="/ppt/media/image33.jpeg" ContentType="image/jpeg"/>
  <Override PartName="/ppt/media/image77.png" ContentType="image/png"/>
  <Override PartName="/ppt/media/image4.jpeg" ContentType="image/jpeg"/>
  <Override PartName="/ppt/media/image64.jpeg" ContentType="image/jpeg"/>
  <Override PartName="/ppt/media/image28.png" ContentType="image/png"/>
  <Override PartName="/ppt/media/image38.jpeg" ContentType="image/jpeg"/>
  <Override PartName="/ppt/media/image59.png" ContentType="image/png"/>
  <Override PartName="/ppt/media/image66.jpeg" ContentType="image/jpeg"/>
  <Override PartName="/ppt/media/image11.png" ContentType="image/png"/>
  <Override PartName="/ppt/media/image76.png" ContentType="image/png"/>
  <Override PartName="/ppt/media/image75.png" ContentType="image/png"/>
  <Override PartName="/ppt/media/image32.jpeg" ContentType="image/jpeg"/>
  <Override PartName="/ppt/media/image70.jpeg" ContentType="image/jpeg"/>
  <Override PartName="/ppt/media/image63.jpeg" ContentType="image/jpeg"/>
  <Override PartName="/ppt/media/image29.png" ContentType="image/png"/>
  <Override PartName="/ppt/media/image65.jpeg" ContentType="image/jpeg"/>
  <Override PartName="/ppt/media/image8.png" ContentType="image/png"/>
  <Override PartName="/ppt/media/image17.png" ContentType="image/png"/>
  <Override PartName="/ppt/media/image39.jpeg" ContentType="image/jpeg"/>
  <Override PartName="/ppt/media/image71.jpeg" ContentType="image/jpeg"/>
  <Override PartName="/ppt/media/image69.jpeg" ContentType="image/jpeg"/>
  <Override PartName="/ppt/media/image73.jpeg" ContentType="image/jpeg"/>
  <Override PartName="/ppt/media/image24.png" ContentType="image/png"/>
  <Override PartName="/ppt/media/image79.png" ContentType="image/png"/>
  <Override PartName="/ppt/media/image68.jpeg" ContentType="image/jpeg"/>
  <Override PartName="/ppt/media/image67.jpeg" ContentType="image/jpeg"/>
  <Override PartName="/ppt/media/image58.png" ContentType="image/png"/>
  <Override PartName="/ppt/media/image16.png" ContentType="image/png"/>
  <Override PartName="/ppt/media/image49.jpeg" ContentType="image/jpeg"/>
  <Override PartName="/ppt/media/image72.jpeg" ContentType="image/jpeg"/>
  <Override PartName="/ppt/media/image14.png" ContentType="image/png"/>
  <Override PartName="/ppt/media/image10.jpeg" ContentType="image/jpeg"/>
  <Override PartName="/ppt/media/image80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0.png" ContentType="image/png"/>
  <Override PartName="/ppt/media/image37.jpeg" ContentType="image/jpeg"/>
  <Override PartName="/ppt/media/image25.png" ContentType="image/png"/>
  <Override PartName="/ppt/media/image61.png" ContentType="image/png"/>
  <Override PartName="/ppt/media/image5.jpeg" ContentType="image/jpeg"/>
  <Override PartName="/ppt/media/image21.png" ContentType="image/png"/>
  <Override PartName="/ppt/media/image1.jpeg" ContentType="image/jpeg"/>
  <Override PartName="/ppt/media/image47.png" ContentType="image/png"/>
  <Override PartName="/ppt/media/image19.png" ContentType="image/png"/>
  <Override PartName="/ppt/media/image62.jpeg" ContentType="image/jpeg"/>
  <Override PartName="/ppt/media/image7.png" ContentType="image/png"/>
  <Override PartName="/ppt/media/image12.png" ContentType="image/png"/>
  <Override PartName="/ppt/media/image9.png" ContentType="image/png"/>
  <Override PartName="/ppt/media/image31.jpeg" ContentType="image/jpe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B3D4CB-3FF2-48A2-9E4E-EA2BECF3D9F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391F56-D676-49F1-AA6C-B7F1310A56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BA6659-1A2B-4EB7-81A2-626FFF77BD8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324E2E-4247-41D6-B029-9B14C078DEB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166432-3FA2-4DBE-8DEE-25EA70BF97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051F84-5621-4E50-8787-878F378B58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A208BB-4A5A-4101-9ED5-2208971902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19F468-0274-41FA-B784-7E996AE2AE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9F882C-1625-47D8-ABBD-C2F6B7BDC6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B3D3BA-8BEC-4068-9081-6537D3F9BF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5D054F-D7BD-46B3-B7D6-D7C9C4813B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39129A-5BBD-4577-B097-F5EA8EEC20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A8E10A-9C01-4CE7-9114-0475D044164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jpeg"/><Relationship Id="rId3" Type="http://schemas.openxmlformats.org/officeDocument/2006/relationships/image" Target="../media/image53.jpe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jpe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jpeg"/><Relationship Id="rId3" Type="http://schemas.openxmlformats.org/officeDocument/2006/relationships/image" Target="../media/image67.jpeg"/><Relationship Id="rId4" Type="http://schemas.openxmlformats.org/officeDocument/2006/relationships/image" Target="../media/image68.jpe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jpe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jpeg"/><Relationship Id="rId3" Type="http://schemas.openxmlformats.org/officeDocument/2006/relationships/image" Target="../media/image73.jpeg"/><Relationship Id="rId4" Type="http://schemas.openxmlformats.org/officeDocument/2006/relationships/image" Target="../media/image74.jpeg"/><Relationship Id="rId5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059"/>
          <p:cNvGrpSpPr/>
          <p:nvPr/>
        </p:nvGrpSpPr>
        <p:grpSpPr>
          <a:xfrm>
            <a:off x="360" y="-7560"/>
            <a:ext cx="12191760" cy="6894000"/>
            <a:chOff x="360" y="-7560"/>
            <a:chExt cx="12191760" cy="6894000"/>
          </a:xfrm>
        </p:grpSpPr>
        <p:sp>
          <p:nvSpPr>
            <p:cNvPr id="42" name="Rectangle 2055"/>
            <p:cNvSpPr/>
            <p:nvPr/>
          </p:nvSpPr>
          <p:spPr>
            <a:xfrm rot="10800000">
              <a:off x="1080" y="-6840"/>
              <a:ext cx="12191040" cy="6886440"/>
            </a:xfrm>
            <a:prstGeom prst="rect">
              <a:avLst/>
            </a:prstGeom>
            <a:gradFill rotWithShape="0">
              <a:gsLst>
                <a:gs pos="8000">
                  <a:srgbClr val="5b9bd5">
                    <a:alpha val="80000"/>
                  </a:srgbClr>
                </a:gs>
                <a:gs pos="100000">
                  <a:srgbClr val="ed7d31">
                    <a:alpha val="80000"/>
                  </a:srgbClr>
                </a:gs>
              </a:gsLst>
              <a:lin ang="15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" name="Rectangle 2056"/>
            <p:cNvSpPr/>
            <p:nvPr/>
          </p:nvSpPr>
          <p:spPr>
            <a:xfrm>
              <a:off x="360" y="0"/>
              <a:ext cx="8215920" cy="6886440"/>
            </a:xfrm>
            <a:prstGeom prst="rect">
              <a:avLst/>
            </a:prstGeom>
            <a:gradFill rotWithShape="0">
              <a:gsLst>
                <a:gs pos="60000">
                  <a:srgbClr val="9dc3e6">
                    <a:alpha val="0"/>
                  </a:srgbClr>
                </a:gs>
                <a:gs pos="100000">
                  <a:srgbClr val="2e75b6">
                    <a:alpha val="79215"/>
                  </a:srgbClr>
                </a:gs>
              </a:gsLst>
              <a:lin ang="8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Rectangle 2057"/>
            <p:cNvSpPr/>
            <p:nvPr/>
          </p:nvSpPr>
          <p:spPr>
            <a:xfrm>
              <a:off x="3740040" y="-7560"/>
              <a:ext cx="8450640" cy="6886440"/>
            </a:xfrm>
            <a:prstGeom prst="rect">
              <a:avLst/>
            </a:prstGeom>
            <a:gradFill rotWithShape="0">
              <a:gsLst>
                <a:gs pos="40000">
                  <a:srgbClr val="5b9bd5">
                    <a:alpha val="0"/>
                  </a:srgbClr>
                </a:gs>
                <a:gs pos="100000">
                  <a:srgbClr val="2e75b6">
                    <a:alpha val="67058"/>
                  </a:srgbClr>
                </a:gs>
              </a:gsLst>
              <a:lin ang="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Rectangle 2058"/>
            <p:cNvSpPr/>
            <p:nvPr/>
          </p:nvSpPr>
          <p:spPr>
            <a:xfrm rot="10800000">
              <a:off x="9128520" y="7920"/>
              <a:ext cx="3063240" cy="6871680"/>
            </a:xfrm>
            <a:prstGeom prst="rect">
              <a:avLst/>
            </a:prstGeom>
            <a:gradFill rotWithShape="0">
              <a:gsLst>
                <a:gs pos="59000">
                  <a:srgbClr val="ed7d31">
                    <a:alpha val="0"/>
                  </a:srgbClr>
                </a:gs>
                <a:gs pos="100000">
                  <a:srgbClr val="ed7d31">
                    <a:alpha val="58039"/>
                  </a:srgbClr>
                </a:gs>
              </a:gsLst>
              <a:lin ang="1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46" name="Picture 2" descr="A Velociraptor Without Feathers Isn't a Velociraptor"/>
          <p:cNvPicPr/>
          <p:nvPr/>
        </p:nvPicPr>
        <p:blipFill>
          <a:blip r:embed="rId1">
            <a:alphaModFix amt="80000"/>
          </a:blip>
          <a:srcRect l="0" t="0" r="0" b="24670"/>
          <a:stretch/>
        </p:blipFill>
        <p:spPr>
          <a:xfrm>
            <a:off x="0" y="-7560"/>
            <a:ext cx="12191040" cy="6886440"/>
          </a:xfrm>
          <a:prstGeom prst="rect">
            <a:avLst/>
          </a:prstGeom>
          <a:ln w="0">
            <a:noFill/>
          </a:ln>
        </p:spPr>
      </p:pic>
      <p:sp>
        <p:nvSpPr>
          <p:cNvPr id="47" name="TextBox 4"/>
          <p:cNvSpPr/>
          <p:nvPr/>
        </p:nvSpPr>
        <p:spPr>
          <a:xfrm>
            <a:off x="4353120" y="902160"/>
            <a:ext cx="7727040" cy="1308600"/>
          </a:xfrm>
          <a:prstGeom prst="rect">
            <a:avLst/>
          </a:prstGeom>
          <a:solidFill>
            <a:schemeClr val="bg1">
              <a:alpha val="8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262626"/>
                </a:solidFill>
                <a:latin typeface="Calibri"/>
                <a:ea typeface="DejaVu Sans"/>
              </a:rPr>
              <a:t>‘</a:t>
            </a:r>
            <a:r>
              <a:rPr b="0" lang="en-US" sz="4000" spc="-1" strike="noStrike">
                <a:solidFill>
                  <a:srgbClr val="262626"/>
                </a:solidFill>
                <a:latin typeface="Calibri"/>
                <a:ea typeface="DejaVu Sans"/>
              </a:rPr>
              <a:t>Paleo-estimation’:</a:t>
            </a:r>
            <a:r>
              <a:rPr b="0" lang="en-US" sz="4000" spc="-1" strike="noStrike">
                <a:solidFill>
                  <a:srgbClr val="a5a5a5"/>
                </a:solidFill>
                <a:latin typeface="Calibri"/>
                <a:ea typeface="DejaVu Sans"/>
              </a:rPr>
              <a:t> </a:t>
            </a:r>
            <a:endParaRPr b="0" lang="en-US" sz="4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a5a5a5"/>
                </a:solidFill>
                <a:latin typeface="Calibri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767171"/>
                </a:solidFill>
                <a:latin typeface="Calibri"/>
                <a:ea typeface="DejaVu Sans"/>
              </a:rPr>
              <a:t>Body mass in bipedal dinosaurs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8" name="TextBox 5"/>
          <p:cNvSpPr/>
          <p:nvPr/>
        </p:nvSpPr>
        <p:spPr>
          <a:xfrm>
            <a:off x="8576640" y="2932560"/>
            <a:ext cx="3503880" cy="699480"/>
          </a:xfrm>
          <a:prstGeom prst="rect">
            <a:avLst/>
          </a:prstGeom>
          <a:solidFill>
            <a:schemeClr val="bg1">
              <a:alpha val="8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767171"/>
                </a:solidFill>
                <a:latin typeface="Calibri"/>
                <a:ea typeface="DejaVu Sans"/>
              </a:rPr>
              <a:t>Viviana Romero Alarcon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767171"/>
                </a:solidFill>
                <a:latin typeface="Calibri"/>
                <a:ea typeface="DejaVu Sans"/>
              </a:rPr>
              <a:t>2023 / 12 /07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"/>
          <p:cNvSpPr/>
          <p:nvPr/>
        </p:nvSpPr>
        <p:spPr>
          <a:xfrm>
            <a:off x="72000" y="108000"/>
            <a:ext cx="3199680" cy="1142280"/>
          </a:xfrm>
          <a:prstGeom prst="roundRect">
            <a:avLst>
              <a:gd name="adj" fmla="val 16667"/>
            </a:avLst>
          </a:prstGeom>
          <a:solidFill>
            <a:srgbClr val="e8f2a1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Rounded Rectangle 4"/>
          <p:cNvSpPr/>
          <p:nvPr/>
        </p:nvSpPr>
        <p:spPr>
          <a:xfrm>
            <a:off x="410400" y="1600200"/>
            <a:ext cx="2562480" cy="4564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15880" y="247860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366560" y="241488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/>
          <p:nvPr/>
        </p:nvSpPr>
        <p:spPr>
          <a:xfrm>
            <a:off x="287280" y="224640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1201680" y="224640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613800" y="3357000"/>
            <a:ext cx="2056680" cy="1550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+Clade.1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 Clade.2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2214000" y="249552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552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32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1172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137520" y="901800"/>
            <a:ext cx="75456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Seed:999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2178000" y="249552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 rot="5337600">
            <a:off x="1545480" y="2203560"/>
            <a:ext cx="22788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/>
          <p:nvPr/>
        </p:nvSpPr>
        <p:spPr>
          <a:xfrm flipV="1">
            <a:off x="1670760" y="1251000"/>
            <a:ext cx="2880" cy="34920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"/>
          <p:cNvSpPr/>
          <p:nvPr/>
        </p:nvSpPr>
        <p:spPr>
          <a:xfrm>
            <a:off x="264600" y="53550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2093400" y="5355000"/>
            <a:ext cx="9136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Whole 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 rot="16229400">
            <a:off x="1520280" y="4249440"/>
            <a:ext cx="22788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541800" y="606672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2322000" y="606672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AIC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829800" y="581076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"/>
          <p:cNvSpPr/>
          <p:nvPr/>
        </p:nvSpPr>
        <p:spPr>
          <a:xfrm>
            <a:off x="2550600" y="581220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3634200" y="300600"/>
            <a:ext cx="1586880" cy="685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Campione&amp;Benson 2020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Chan 2017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Field et al 2013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 et al 2014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 flipV="1">
            <a:off x="2973600" y="984960"/>
            <a:ext cx="1454040" cy="84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"/>
          <p:cNvSpPr/>
          <p:nvPr/>
        </p:nvSpPr>
        <p:spPr>
          <a:xfrm>
            <a:off x="3056400" y="3609000"/>
            <a:ext cx="1828080" cy="9136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Canoville et al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Chadwick et al 2014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Crouch&amp;Clarke 2019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Elzanowski&amp;Louchart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Gatesy&amp;Middleton 1997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228600" y="6377400"/>
            <a:ext cx="27424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"/>
          <p:cNvSpPr/>
          <p:nvPr/>
        </p:nvSpPr>
        <p:spPr>
          <a:xfrm flipV="1">
            <a:off x="3958200" y="1864800"/>
            <a:ext cx="360" cy="1708200"/>
          </a:xfrm>
          <a:prstGeom prst="line">
            <a:avLst/>
          </a:prstGeom>
          <a:ln cap="rnd"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 rot="16170600">
            <a:off x="3188520" y="5297040"/>
            <a:ext cx="13708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 rot="16170600">
            <a:off x="3146400" y="2515680"/>
            <a:ext cx="13708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71 Observations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2317680" y="224676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756040" y="23184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5752800" y="75780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 rot="16248600">
            <a:off x="5299560" y="31212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5801400" y="137160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 rot="16248600">
            <a:off x="5299560" y="132048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 rot="16248600">
            <a:off x="5299560" y="85284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 rot="10748400">
            <a:off x="6752160" y="228240"/>
            <a:ext cx="227880" cy="137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7137000" y="313200"/>
            <a:ext cx="2126880" cy="11422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FC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log(BM.g) ~ log(FC)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3)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knot = 25)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25, 50)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9662400" y="2286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9698400" y="11430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Kfold (10) - Cross Valid.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 rot="21468600">
            <a:off x="9355680" y="414720"/>
            <a:ext cx="2278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/>
          <p:nvPr/>
        </p:nvSpPr>
        <p:spPr>
          <a:xfrm>
            <a:off x="11169720" y="30060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11169720" y="125100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MAE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3272400" y="6858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10807920" y="4572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"/>
          <p:cNvSpPr/>
          <p:nvPr/>
        </p:nvSpPr>
        <p:spPr>
          <a:xfrm>
            <a:off x="10841400" y="13716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"/>
          <p:cNvSpPr/>
          <p:nvPr/>
        </p:nvSpPr>
        <p:spPr>
          <a:xfrm rot="16189200">
            <a:off x="11275200" y="80676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Best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7086600" y="2057400"/>
            <a:ext cx="27424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cap="rnd"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6282000" y="249120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9347400" y="2491200"/>
            <a:ext cx="13708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819200" y="317736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8669880" y="311364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7590600" y="294516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8541000" y="294516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9733320" y="319428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15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20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9697320" y="319428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 rot="5337600">
            <a:off x="8346960" y="2284560"/>
            <a:ext cx="227880" cy="31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"/>
          <p:cNvSpPr/>
          <p:nvPr/>
        </p:nvSpPr>
        <p:spPr>
          <a:xfrm>
            <a:off x="9837000" y="294552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5801400" y="134208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446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27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1036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6496200" y="319392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35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9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111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6460200" y="319392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6599880" y="294516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3" name="Rectangle 2"/>
          <p:cNvSpPr/>
          <p:nvPr/>
        </p:nvSpPr>
        <p:spPr>
          <a:xfrm>
            <a:off x="5486400" y="4140000"/>
            <a:ext cx="2655720" cy="203148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05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05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8398800" y="43434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Back transform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8398800" y="54864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 rot="10748400">
            <a:off x="9623160" y="4569840"/>
            <a:ext cx="227880" cy="114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"/>
          <p:cNvSpPr/>
          <p:nvPr/>
        </p:nvSpPr>
        <p:spPr>
          <a:xfrm>
            <a:off x="9914760" y="4728600"/>
            <a:ext cx="1971720" cy="685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68" name=""/>
              <p:cNvSpPr txBox="1"/>
              <p:nvPr/>
            </p:nvSpPr>
            <p:spPr>
              <a:xfrm>
                <a:off x="9914760" y="4728600"/>
                <a:ext cx="1971720" cy="59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PPE</m:t>
                        </m:r>
                      </m:e>
                    </m:nary>
                    <m:r>
                      <m:t xml:space="preserve">=</m:t>
                    </m:r>
                    <m:f>
                      <m:num>
                        <m:f>
                          <m:num>
                            <m:nary>
                              <m:naryPr>
                                <m:chr m:val="∑"/>
                                <m:subHide m:val="1"/>
                                <m:supHide m:val="1"/>
                              </m:naryPr>
                              <m:sub/>
                              <m:sup/>
                              <m:e>
                                <m:r>
                                  <m:t xml:space="preserve">Obs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pred</m:t>
                                </m:r>
                              </m:e>
                            </m:nary>
                          </m:num>
                          <m:den>
                            <m:r>
                              <m:t xml:space="preserve">pred</m:t>
                            </m:r>
                          </m:den>
                        </m:f>
                        <m:r>
                          <m:t xml:space="preserve">∗</m:t>
                        </m:r>
                        <m:r>
                          <m:t xml:space="preserve">100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"/>
          <p:cNvSpPr/>
          <p:nvPr/>
        </p:nvSpPr>
        <p:spPr>
          <a:xfrm>
            <a:off x="0" y="1479600"/>
            <a:ext cx="5028480" cy="5377680"/>
          </a:xfrm>
          <a:custGeom>
            <a:avLst/>
            <a:gdLst/>
            <a:ahLst/>
            <a:rect l="l" t="t" r="r" b="b"/>
            <a:pathLst>
              <a:path w="13970" h="14940">
                <a:moveTo>
                  <a:pt x="0" y="0"/>
                </a:moveTo>
                <a:lnTo>
                  <a:pt x="13970" y="0"/>
                </a:lnTo>
                <a:lnTo>
                  <a:pt x="13970" y="14940"/>
                </a:lnTo>
                <a:lnTo>
                  <a:pt x="0" y="14940"/>
                </a:lnTo>
                <a:lnTo>
                  <a:pt x="0" y="0"/>
                </a:lnTo>
                <a:close/>
              </a:path>
            </a:pathLst>
          </a:custGeom>
          <a:solidFill>
            <a:srgbClr val="fffde7">
              <a:alpha val="80000"/>
            </a:srgbClr>
          </a:solidFill>
          <a:ln w="0">
            <a:solidFill>
              <a:srgbClr val="fffde7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>
            <a:off x="5029200" y="1828800"/>
            <a:ext cx="7162200" cy="5028480"/>
          </a:xfrm>
          <a:prstGeom prst="rect">
            <a:avLst/>
          </a:prstGeom>
          <a:solidFill>
            <a:srgbClr val="ede7f6">
              <a:alpha val="80000"/>
            </a:srgbClr>
          </a:solidFill>
          <a:ln w="0">
            <a:solidFill>
              <a:srgbClr val="ede7f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0" y="0"/>
            <a:ext cx="12191400" cy="182808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e8f5e9">
              <a:alpha val="80000"/>
            </a:srgbClr>
          </a:solidFill>
          <a:ln w="0">
            <a:solidFill>
              <a:srgbClr val="e8f5e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Rounded Rectangle 6"/>
          <p:cNvSpPr/>
          <p:nvPr/>
        </p:nvSpPr>
        <p:spPr>
          <a:xfrm>
            <a:off x="72000" y="108000"/>
            <a:ext cx="3199680" cy="11422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Rounded Rectangle 7"/>
          <p:cNvSpPr/>
          <p:nvPr/>
        </p:nvSpPr>
        <p:spPr>
          <a:xfrm>
            <a:off x="410400" y="1600200"/>
            <a:ext cx="2562480" cy="4564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15880" y="247860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366560" y="241488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176" name=""/>
          <p:cNvSpPr/>
          <p:nvPr/>
        </p:nvSpPr>
        <p:spPr>
          <a:xfrm>
            <a:off x="287280" y="224640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1201680" y="224640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613800" y="3357000"/>
            <a:ext cx="2056680" cy="1550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+Clade.1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 Clade.2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2214000" y="249552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552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32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1172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137520" y="901800"/>
            <a:ext cx="75456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Seed:999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2178000" y="249552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"/>
          <p:cNvSpPr/>
          <p:nvPr/>
        </p:nvSpPr>
        <p:spPr>
          <a:xfrm rot="5337600">
            <a:off x="1545480" y="2203560"/>
            <a:ext cx="22788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 flipV="1">
            <a:off x="1670760" y="1251000"/>
            <a:ext cx="2880" cy="34920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>
            <a:off x="264600" y="53550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2093400" y="5355000"/>
            <a:ext cx="9136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Whole 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 rot="16229400">
            <a:off x="1520280" y="4249440"/>
            <a:ext cx="22788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541800" y="606672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2322000" y="606672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AIC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829800" y="581076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/>
          <p:nvPr/>
        </p:nvSpPr>
        <p:spPr>
          <a:xfrm>
            <a:off x="2550600" y="581220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>
            <a:off x="3634200" y="300600"/>
            <a:ext cx="1586880" cy="685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Campione&amp;Benson 2020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Chan 2017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Field et al 2013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 et al 2014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 flipV="1">
            <a:off x="2973600" y="984960"/>
            <a:ext cx="1454040" cy="84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056400" y="3609000"/>
            <a:ext cx="1828080" cy="9136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Canoville et al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Chadwick et al 2014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Crouch&amp;Clarke 2019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Elzanowski&amp;Louchart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Gatesy&amp;Middleton 1997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228600" y="6377400"/>
            <a:ext cx="27424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 flipV="1">
            <a:off x="3958200" y="1864800"/>
            <a:ext cx="360" cy="1708200"/>
          </a:xfrm>
          <a:prstGeom prst="line">
            <a:avLst/>
          </a:prstGeom>
          <a:ln cap="rnd"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 rot="16170600">
            <a:off x="3188520" y="5297040"/>
            <a:ext cx="13708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 rot="16170600">
            <a:off x="3146400" y="2515680"/>
            <a:ext cx="13708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71 Observations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2317680" y="224676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756040" y="23184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5752800" y="75780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202" name=""/>
          <p:cNvSpPr/>
          <p:nvPr/>
        </p:nvSpPr>
        <p:spPr>
          <a:xfrm rot="16248600">
            <a:off x="5299560" y="31212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5801400" y="137160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"/>
          <p:cNvSpPr/>
          <p:nvPr/>
        </p:nvSpPr>
        <p:spPr>
          <a:xfrm rot="16248600">
            <a:off x="5299560" y="132048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 rot="16248600">
            <a:off x="5299560" y="85284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 rot="10748400">
            <a:off x="6752160" y="228240"/>
            <a:ext cx="227880" cy="137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7137000" y="313200"/>
            <a:ext cx="2126880" cy="11422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FC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log(BM.g) ~ log(FC)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3)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knot = 25)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25, 50)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9662400" y="2286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9698400" y="11430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Kfold (10) - Cross Valid.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 rot="21468600">
            <a:off x="9355680" y="414720"/>
            <a:ext cx="2278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/>
          <p:nvPr/>
        </p:nvSpPr>
        <p:spPr>
          <a:xfrm>
            <a:off x="11169720" y="30060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11169720" y="125100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MAE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3272400" y="6858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10807920" y="4572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>
            <a:off x="10841400" y="13716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 rot="16189200">
            <a:off x="11275200" y="80676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Best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7086600" y="2057400"/>
            <a:ext cx="27424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cap="rnd"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6282000" y="249120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9347400" y="2491200"/>
            <a:ext cx="13708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819200" y="317736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8669880" y="311364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223" name=""/>
          <p:cNvSpPr/>
          <p:nvPr/>
        </p:nvSpPr>
        <p:spPr>
          <a:xfrm>
            <a:off x="7590600" y="294516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541000" y="294516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9733320" y="319428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15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20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9697320" y="319428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"/>
          <p:cNvSpPr/>
          <p:nvPr/>
        </p:nvSpPr>
        <p:spPr>
          <a:xfrm rot="5337600">
            <a:off x="8346960" y="2284560"/>
            <a:ext cx="227880" cy="31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9837000" y="294552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5801400" y="134208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446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27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1036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6496200" y="319392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35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9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111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6460200" y="319392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"/>
          <p:cNvSpPr/>
          <p:nvPr/>
        </p:nvSpPr>
        <p:spPr>
          <a:xfrm>
            <a:off x="6599880" y="294516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3" name="Rectangle 3"/>
          <p:cNvSpPr/>
          <p:nvPr/>
        </p:nvSpPr>
        <p:spPr>
          <a:xfrm>
            <a:off x="5486400" y="4140000"/>
            <a:ext cx="2655720" cy="203148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05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05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8398800" y="43434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Back transform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398800" y="54864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 rot="10748400">
            <a:off x="9623160" y="4569840"/>
            <a:ext cx="227880" cy="114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9914760" y="4728600"/>
            <a:ext cx="1971720" cy="685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38" name=""/>
              <p:cNvSpPr txBox="1"/>
              <p:nvPr/>
            </p:nvSpPr>
            <p:spPr>
              <a:xfrm>
                <a:off x="9914760" y="4728600"/>
                <a:ext cx="1971720" cy="59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PPE</m:t>
                        </m:r>
                      </m:e>
                    </m:nary>
                    <m:r>
                      <m:t xml:space="preserve">=</m:t>
                    </m:r>
                    <m:f>
                      <m:num>
                        <m:f>
                          <m:num>
                            <m:nary>
                              <m:naryPr>
                                <m:chr m:val="∑"/>
                                <m:subHide m:val="1"/>
                                <m:supHide m:val="1"/>
                              </m:naryPr>
                              <m:sub/>
                              <m:sup/>
                              <m:e>
                                <m:r>
                                  <m:t xml:space="preserve">Obs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pred</m:t>
                                </m:r>
                              </m:e>
                            </m:nary>
                          </m:num>
                          <m:den>
                            <m:r>
                              <m:t xml:space="preserve">pred</m:t>
                            </m:r>
                          </m:den>
                        </m:f>
                        <m:r>
                          <m:t xml:space="preserve">∗</m:t>
                        </m:r>
                        <m:r>
                          <m:t xml:space="preserve">100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"/>
          <p:cNvSpPr/>
          <p:nvPr/>
        </p:nvSpPr>
        <p:spPr>
          <a:xfrm>
            <a:off x="0" y="1479600"/>
            <a:ext cx="5028480" cy="5377680"/>
          </a:xfrm>
          <a:custGeom>
            <a:avLst/>
            <a:gdLst/>
            <a:ahLst/>
            <a:rect l="l" t="t" r="r" b="b"/>
            <a:pathLst>
              <a:path w="13970" h="14940">
                <a:moveTo>
                  <a:pt x="0" y="0"/>
                </a:moveTo>
                <a:lnTo>
                  <a:pt x="13970" y="0"/>
                </a:lnTo>
                <a:lnTo>
                  <a:pt x="13970" y="14940"/>
                </a:lnTo>
                <a:lnTo>
                  <a:pt x="0" y="14940"/>
                </a:lnTo>
                <a:lnTo>
                  <a:pt x="0" y="0"/>
                </a:lnTo>
                <a:close/>
              </a:path>
            </a:pathLst>
          </a:custGeom>
          <a:solidFill>
            <a:srgbClr val="fffde7">
              <a:alpha val="80000"/>
            </a:srgbClr>
          </a:solidFill>
          <a:ln w="0">
            <a:solidFill>
              <a:srgbClr val="fffde7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"/>
          <p:cNvSpPr/>
          <p:nvPr/>
        </p:nvSpPr>
        <p:spPr>
          <a:xfrm>
            <a:off x="5029200" y="1828800"/>
            <a:ext cx="7162200" cy="5028480"/>
          </a:xfrm>
          <a:prstGeom prst="rect">
            <a:avLst/>
          </a:prstGeom>
          <a:solidFill>
            <a:srgbClr val="ede7f6">
              <a:alpha val="80000"/>
            </a:srgbClr>
          </a:solidFill>
          <a:ln w="0">
            <a:solidFill>
              <a:srgbClr val="ede7f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"/>
          <p:cNvSpPr/>
          <p:nvPr/>
        </p:nvSpPr>
        <p:spPr>
          <a:xfrm>
            <a:off x="0" y="0"/>
            <a:ext cx="12191400" cy="182808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e8f5e9">
              <a:alpha val="80000"/>
            </a:srgbClr>
          </a:solidFill>
          <a:ln w="0">
            <a:solidFill>
              <a:srgbClr val="e8f5e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Rounded Rectangle 8"/>
          <p:cNvSpPr/>
          <p:nvPr/>
        </p:nvSpPr>
        <p:spPr>
          <a:xfrm>
            <a:off x="72000" y="108000"/>
            <a:ext cx="3199680" cy="11422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Rounded Rectangle 9"/>
          <p:cNvSpPr/>
          <p:nvPr/>
        </p:nvSpPr>
        <p:spPr>
          <a:xfrm>
            <a:off x="410400" y="1600200"/>
            <a:ext cx="2562480" cy="4564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15880" y="247860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366560" y="241488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287280" y="224640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1201680" y="224640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613800" y="3357000"/>
            <a:ext cx="2056680" cy="1550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+Clade.1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 Clade.2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2214000" y="249552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552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32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1172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137520" y="901800"/>
            <a:ext cx="75456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Seed:999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2178000" y="249552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"/>
          <p:cNvSpPr/>
          <p:nvPr/>
        </p:nvSpPr>
        <p:spPr>
          <a:xfrm rot="5337600">
            <a:off x="1545480" y="2203560"/>
            <a:ext cx="22788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"/>
          <p:cNvSpPr/>
          <p:nvPr/>
        </p:nvSpPr>
        <p:spPr>
          <a:xfrm flipV="1">
            <a:off x="1670760" y="1251000"/>
            <a:ext cx="2880" cy="34920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>
            <a:off x="264600" y="53550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2093400" y="5355000"/>
            <a:ext cx="9136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Whole 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 rot="16229400">
            <a:off x="1520280" y="4249440"/>
            <a:ext cx="22788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"/>
          <p:cNvSpPr/>
          <p:nvPr/>
        </p:nvSpPr>
        <p:spPr>
          <a:xfrm>
            <a:off x="541800" y="606672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2322000" y="606672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AIC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829800" y="581076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>
            <a:off x="2550600" y="581220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>
            <a:off x="3634200" y="300600"/>
            <a:ext cx="1586880" cy="685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Campione&amp;Benson 2020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Chan 2017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Field et al 2013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 et al 2014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 flipV="1">
            <a:off x="2973600" y="984960"/>
            <a:ext cx="1454040" cy="84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3056400" y="3609000"/>
            <a:ext cx="1828080" cy="9136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Canoville et al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Chadwick et al 2014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Crouch&amp;Clarke 2019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Elzanowski&amp;Louchart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Gatesy&amp;Middleton 1997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228600" y="6377400"/>
            <a:ext cx="27424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 flipV="1">
            <a:off x="3958200" y="1864800"/>
            <a:ext cx="360" cy="1708200"/>
          </a:xfrm>
          <a:prstGeom prst="line">
            <a:avLst/>
          </a:prstGeom>
          <a:ln cap="rnd"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"/>
          <p:cNvSpPr/>
          <p:nvPr/>
        </p:nvSpPr>
        <p:spPr>
          <a:xfrm rot="16170600">
            <a:off x="3188520" y="5297040"/>
            <a:ext cx="13708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 rot="16170600">
            <a:off x="3146400" y="2515680"/>
            <a:ext cx="13708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71 Observations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2317680" y="224676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756040" y="23184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5752800" y="75780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 rot="16248600">
            <a:off x="5299560" y="31212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5801400" y="137160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 rot="16248600">
            <a:off x="5299560" y="132048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 rot="16248600">
            <a:off x="5299560" y="85284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 rot="10748400">
            <a:off x="6752160" y="228240"/>
            <a:ext cx="227880" cy="137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"/>
          <p:cNvSpPr/>
          <p:nvPr/>
        </p:nvSpPr>
        <p:spPr>
          <a:xfrm>
            <a:off x="7137000" y="313200"/>
            <a:ext cx="2126880" cy="11422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FC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log(BM.g) ~ log(FC)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3)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knot = 25)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25, 50)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9662400" y="2286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9698400" y="11430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Kfold (10) - Cross Valid.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 rot="21468600">
            <a:off x="9355680" y="414720"/>
            <a:ext cx="2278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>
            <a:off x="11169720" y="30060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11169720" y="125100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MAE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3272400" y="6858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"/>
          <p:cNvSpPr/>
          <p:nvPr/>
        </p:nvSpPr>
        <p:spPr>
          <a:xfrm>
            <a:off x="10807920" y="4572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>
            <a:off x="10841400" y="13716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"/>
          <p:cNvSpPr/>
          <p:nvPr/>
        </p:nvSpPr>
        <p:spPr>
          <a:xfrm rot="16189200">
            <a:off x="11275200" y="80676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Best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7086600" y="2057400"/>
            <a:ext cx="27424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cap="rnd"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"/>
          <p:cNvSpPr/>
          <p:nvPr/>
        </p:nvSpPr>
        <p:spPr>
          <a:xfrm>
            <a:off x="6282000" y="249120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9347400" y="2491200"/>
            <a:ext cx="13708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819200" y="317736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8669880" y="311364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7590600" y="294516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8541000" y="294516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9733320" y="319428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15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20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9697320" y="319428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/>
          <p:nvPr/>
        </p:nvSpPr>
        <p:spPr>
          <a:xfrm rot="5337600">
            <a:off x="8346960" y="2284560"/>
            <a:ext cx="227880" cy="31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"/>
          <p:cNvSpPr/>
          <p:nvPr/>
        </p:nvSpPr>
        <p:spPr>
          <a:xfrm>
            <a:off x="9837000" y="294552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801400" y="134208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446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27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1036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6496200" y="319392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35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9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111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6460200" y="319392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"/>
          <p:cNvSpPr/>
          <p:nvPr/>
        </p:nvSpPr>
        <p:spPr>
          <a:xfrm>
            <a:off x="6599880" y="294516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3" name="Rectangle 4"/>
          <p:cNvSpPr/>
          <p:nvPr/>
        </p:nvSpPr>
        <p:spPr>
          <a:xfrm>
            <a:off x="5486400" y="4140000"/>
            <a:ext cx="2655720" cy="203148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05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05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8398800" y="43434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Back transform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8398800" y="54864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 rot="10748400">
            <a:off x="9623160" y="4569840"/>
            <a:ext cx="227880" cy="114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>
            <a:off x="9914760" y="4728600"/>
            <a:ext cx="1971720" cy="685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08" name=""/>
              <p:cNvSpPr txBox="1"/>
              <p:nvPr/>
            </p:nvSpPr>
            <p:spPr>
              <a:xfrm>
                <a:off x="9914760" y="4728600"/>
                <a:ext cx="1971720" cy="59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PPE</m:t>
                        </m:r>
                      </m:e>
                    </m:nary>
                    <m:r>
                      <m:t xml:space="preserve">=</m:t>
                    </m:r>
                    <m:f>
                      <m:num>
                        <m:f>
                          <m:num>
                            <m:nary>
                              <m:naryPr>
                                <m:chr m:val="∑"/>
                                <m:subHide m:val="1"/>
                                <m:supHide m:val="1"/>
                              </m:naryPr>
                              <m:sub/>
                              <m:sup/>
                              <m:e>
                                <m:r>
                                  <m:t xml:space="preserve">Obs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pred</m:t>
                                </m:r>
                              </m:e>
                            </m:nary>
                          </m:num>
                          <m:den>
                            <m:r>
                              <m:t xml:space="preserve">pred</m:t>
                            </m:r>
                          </m:den>
                        </m:f>
                        <m:r>
                          <m:t xml:space="preserve">∗</m:t>
                        </m:r>
                        <m:r>
                          <m:t xml:space="preserve">100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309" name=""/>
          <p:cNvSpPr/>
          <p:nvPr/>
        </p:nvSpPr>
        <p:spPr>
          <a:xfrm>
            <a:off x="360" y="0"/>
            <a:ext cx="12191400" cy="182808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>
            <a:off x="5029200" y="1828800"/>
            <a:ext cx="7162200" cy="5028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ounded Rectangle 12"/>
          <p:cNvSpPr/>
          <p:nvPr/>
        </p:nvSpPr>
        <p:spPr>
          <a:xfrm>
            <a:off x="6400800" y="457200"/>
            <a:ext cx="3656880" cy="4564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4767120" cy="3428280"/>
          </a:xfrm>
          <a:prstGeom prst="rect">
            <a:avLst/>
          </a:prstGeom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0" y="3429000"/>
            <a:ext cx="4732560" cy="3428280"/>
          </a:xfrm>
          <a:prstGeom prst="rect">
            <a:avLst/>
          </a:prstGeom>
          <a:ln w="0">
            <a:noFill/>
          </a:ln>
        </p:spPr>
      </p:pic>
      <p:pic>
        <p:nvPicPr>
          <p:cNvPr id="314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029200" y="1316160"/>
            <a:ext cx="6857280" cy="4948200"/>
          </a:xfrm>
          <a:prstGeom prst="rect">
            <a:avLst/>
          </a:prstGeom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8458200" y="3621600"/>
            <a:ext cx="1881000" cy="209268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5715000" y="1467000"/>
            <a:ext cx="2189880" cy="218988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9897480" y="1443600"/>
            <a:ext cx="280800" cy="22788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9897840" y="1443600"/>
            <a:ext cx="280800" cy="22788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10143000" y="1587600"/>
            <a:ext cx="227880" cy="227880"/>
          </a:xfrm>
          <a:prstGeom prst="ellipse">
            <a:avLst/>
          </a:prstGeom>
          <a:noFill/>
          <a:ln w="0">
            <a:solidFill>
              <a:srgbClr val="729fc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1828800"/>
            <a:ext cx="6427080" cy="457128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7086600" y="471600"/>
            <a:ext cx="4723560" cy="341388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6452640" y="4114800"/>
            <a:ext cx="5424120" cy="2351520"/>
          </a:xfrm>
          <a:prstGeom prst="rect">
            <a:avLst/>
          </a:prstGeom>
          <a:ln w="0">
            <a:noFill/>
          </a:ln>
        </p:spPr>
      </p:pic>
      <p:sp>
        <p:nvSpPr>
          <p:cNvPr id="323" name=""/>
          <p:cNvSpPr/>
          <p:nvPr/>
        </p:nvSpPr>
        <p:spPr>
          <a:xfrm>
            <a:off x="5113800" y="3814200"/>
            <a:ext cx="1169280" cy="22788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"/>
          <p:cNvSpPr/>
          <p:nvPr/>
        </p:nvSpPr>
        <p:spPr>
          <a:xfrm>
            <a:off x="6452640" y="5522400"/>
            <a:ext cx="5433840" cy="22788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"/>
          <p:cNvSpPr/>
          <p:nvPr/>
        </p:nvSpPr>
        <p:spPr>
          <a:xfrm>
            <a:off x="10744200" y="1828800"/>
            <a:ext cx="1169280" cy="22788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9144000" y="3043800"/>
            <a:ext cx="456480" cy="456480"/>
          </a:xfrm>
          <a:prstGeom prst="ellipse">
            <a:avLst/>
          </a:prstGeom>
          <a:noFill/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Rounded Rectangle 13"/>
          <p:cNvSpPr/>
          <p:nvPr/>
        </p:nvSpPr>
        <p:spPr>
          <a:xfrm>
            <a:off x="1143000" y="685800"/>
            <a:ext cx="3656880" cy="4564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149760" y="1143360"/>
            <a:ext cx="4686120" cy="3427920"/>
          </a:xfrm>
          <a:prstGeom prst="rect">
            <a:avLst/>
          </a:prstGeom>
          <a:ln w="0">
            <a:noFill/>
          </a:ln>
        </p:spPr>
      </p:pic>
      <p:pic>
        <p:nvPicPr>
          <p:cNvPr id="329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493200" y="4539240"/>
            <a:ext cx="4114080" cy="2246040"/>
          </a:xfrm>
          <a:prstGeom prst="rect">
            <a:avLst/>
          </a:prstGeom>
          <a:ln w="0">
            <a:noFill/>
          </a:ln>
        </p:spPr>
      </p:pic>
      <p:pic>
        <p:nvPicPr>
          <p:cNvPr id="330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4982040" y="1143000"/>
            <a:ext cx="6675840" cy="4765320"/>
          </a:xfrm>
          <a:prstGeom prst="rect">
            <a:avLst/>
          </a:prstGeom>
          <a:ln w="0">
            <a:noFill/>
          </a:ln>
        </p:spPr>
      </p:pic>
      <p:sp>
        <p:nvSpPr>
          <p:cNvPr id="331" name="Rounded Rectangle 11"/>
          <p:cNvSpPr/>
          <p:nvPr/>
        </p:nvSpPr>
        <p:spPr>
          <a:xfrm>
            <a:off x="3429000" y="457200"/>
            <a:ext cx="5028480" cy="4564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Log(Femur Circumference) ~ log(Femur Length) + Orders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"/>
          <p:cNvSpPr/>
          <p:nvPr/>
        </p:nvSpPr>
        <p:spPr>
          <a:xfrm>
            <a:off x="0" y="1479600"/>
            <a:ext cx="5028480" cy="5377680"/>
          </a:xfrm>
          <a:custGeom>
            <a:avLst/>
            <a:gdLst/>
            <a:ahLst/>
            <a:rect l="l" t="t" r="r" b="b"/>
            <a:pathLst>
              <a:path w="13970" h="14940">
                <a:moveTo>
                  <a:pt x="0" y="0"/>
                </a:moveTo>
                <a:lnTo>
                  <a:pt x="13970" y="0"/>
                </a:lnTo>
                <a:lnTo>
                  <a:pt x="13970" y="14940"/>
                </a:lnTo>
                <a:lnTo>
                  <a:pt x="0" y="14940"/>
                </a:lnTo>
                <a:lnTo>
                  <a:pt x="0" y="0"/>
                </a:lnTo>
                <a:close/>
              </a:path>
            </a:pathLst>
          </a:custGeom>
          <a:solidFill>
            <a:srgbClr val="fffde7">
              <a:alpha val="80000"/>
            </a:srgbClr>
          </a:solidFill>
          <a:ln w="0">
            <a:solidFill>
              <a:srgbClr val="fffde7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>
            <a:off x="5029200" y="1828800"/>
            <a:ext cx="7162200" cy="5028480"/>
          </a:xfrm>
          <a:prstGeom prst="rect">
            <a:avLst/>
          </a:prstGeom>
          <a:solidFill>
            <a:srgbClr val="ede7f6">
              <a:alpha val="80000"/>
            </a:srgbClr>
          </a:solidFill>
          <a:ln w="0">
            <a:solidFill>
              <a:srgbClr val="ede7f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>
            <a:off x="0" y="0"/>
            <a:ext cx="12191400" cy="182808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e8f5e9">
              <a:alpha val="80000"/>
            </a:srgbClr>
          </a:solidFill>
          <a:ln w="0">
            <a:solidFill>
              <a:srgbClr val="e8f5e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Rounded Rectangle 14"/>
          <p:cNvSpPr/>
          <p:nvPr/>
        </p:nvSpPr>
        <p:spPr>
          <a:xfrm>
            <a:off x="72000" y="108000"/>
            <a:ext cx="3199680" cy="11422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Rounded Rectangle 15"/>
          <p:cNvSpPr/>
          <p:nvPr/>
        </p:nvSpPr>
        <p:spPr>
          <a:xfrm>
            <a:off x="410400" y="1600200"/>
            <a:ext cx="2562480" cy="4564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15880" y="247860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366560" y="241488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287280" y="224640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0" name=""/>
          <p:cNvSpPr/>
          <p:nvPr/>
        </p:nvSpPr>
        <p:spPr>
          <a:xfrm>
            <a:off x="1201680" y="224640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613800" y="3357000"/>
            <a:ext cx="2056680" cy="1550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+Clade.1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 Clade.2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2214000" y="249552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552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32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1172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137520" y="901800"/>
            <a:ext cx="75456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Seed:999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2178000" y="249552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"/>
          <p:cNvSpPr/>
          <p:nvPr/>
        </p:nvSpPr>
        <p:spPr>
          <a:xfrm rot="5337600">
            <a:off x="1545480" y="2203560"/>
            <a:ext cx="22788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"/>
          <p:cNvSpPr/>
          <p:nvPr/>
        </p:nvSpPr>
        <p:spPr>
          <a:xfrm flipV="1">
            <a:off x="1670760" y="1251000"/>
            <a:ext cx="2880" cy="34920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"/>
          <p:cNvSpPr/>
          <p:nvPr/>
        </p:nvSpPr>
        <p:spPr>
          <a:xfrm>
            <a:off x="264600" y="53550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2093400" y="5355000"/>
            <a:ext cx="9136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Whole 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 rot="16229400">
            <a:off x="1520280" y="4249440"/>
            <a:ext cx="22788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"/>
          <p:cNvSpPr/>
          <p:nvPr/>
        </p:nvSpPr>
        <p:spPr>
          <a:xfrm>
            <a:off x="541800" y="606672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2322000" y="606672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AIC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829800" y="581076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>
            <a:off x="2550600" y="581220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3634200" y="300600"/>
            <a:ext cx="1586880" cy="685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Campione&amp;Benson 2020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Chan 2017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Field et al 2013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 et al 2014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 flipV="1">
            <a:off x="2973600" y="984960"/>
            <a:ext cx="1454040" cy="84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>
            <a:off x="3056400" y="3609000"/>
            <a:ext cx="1828080" cy="9136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Canoville et al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Chadwick et al 2014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Crouch&amp;Clarke 2019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Elzanowski&amp;Louchart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Gatesy&amp;Middleton 1997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228600" y="6377400"/>
            <a:ext cx="27424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 flipV="1">
            <a:off x="3958200" y="1864800"/>
            <a:ext cx="360" cy="1708200"/>
          </a:xfrm>
          <a:prstGeom prst="line">
            <a:avLst/>
          </a:prstGeom>
          <a:ln cap="rnd"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 rot="16170600">
            <a:off x="3188520" y="5297040"/>
            <a:ext cx="13708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 rot="16170600">
            <a:off x="3146400" y="2515680"/>
            <a:ext cx="13708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71 Observations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2317680" y="224676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756040" y="23184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364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5752800" y="75780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365" name=""/>
          <p:cNvSpPr/>
          <p:nvPr/>
        </p:nvSpPr>
        <p:spPr>
          <a:xfrm rot="16248600">
            <a:off x="5299560" y="31212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66" name=""/>
          <p:cNvSpPr/>
          <p:nvPr/>
        </p:nvSpPr>
        <p:spPr>
          <a:xfrm>
            <a:off x="5801400" y="137160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 rot="16248600">
            <a:off x="5299560" y="132048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 rot="16248600">
            <a:off x="5299560" y="85284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 rot="10748400">
            <a:off x="6752160" y="228240"/>
            <a:ext cx="227880" cy="137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>
            <a:off x="7137000" y="313200"/>
            <a:ext cx="2126880" cy="11422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FC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log(BM.g) ~ log(FC)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3)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knot = 25)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25, 50)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9662400" y="2286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9698400" y="11430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Kfold (10) - Cross Valid.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 rot="21468600">
            <a:off x="9355680" y="414720"/>
            <a:ext cx="2278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"/>
          <p:cNvSpPr/>
          <p:nvPr/>
        </p:nvSpPr>
        <p:spPr>
          <a:xfrm>
            <a:off x="11169720" y="30060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11169720" y="125100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MAE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3272400" y="6858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10807920" y="4572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10841400" y="13716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 rot="16189200">
            <a:off x="11275200" y="80676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Best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7086600" y="2057400"/>
            <a:ext cx="27424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cap="rnd"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"/>
          <p:cNvSpPr/>
          <p:nvPr/>
        </p:nvSpPr>
        <p:spPr>
          <a:xfrm>
            <a:off x="6282000" y="249120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9347400" y="2491200"/>
            <a:ext cx="13708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819200" y="317736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8669880" y="311364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7590600" y="294516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7" name=""/>
          <p:cNvSpPr/>
          <p:nvPr/>
        </p:nvSpPr>
        <p:spPr>
          <a:xfrm>
            <a:off x="8541000" y="294516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9733320" y="319428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15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20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9697320" y="319428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"/>
          <p:cNvSpPr/>
          <p:nvPr/>
        </p:nvSpPr>
        <p:spPr>
          <a:xfrm rot="5337600">
            <a:off x="8346960" y="2284560"/>
            <a:ext cx="227880" cy="31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"/>
          <p:cNvSpPr/>
          <p:nvPr/>
        </p:nvSpPr>
        <p:spPr>
          <a:xfrm>
            <a:off x="9837000" y="294552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5801400" y="134208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446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27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1036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6496200" y="319392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35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9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111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6460200" y="319392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"/>
          <p:cNvSpPr/>
          <p:nvPr/>
        </p:nvSpPr>
        <p:spPr>
          <a:xfrm>
            <a:off x="6599880" y="294516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6" name="Rectangle 5"/>
          <p:cNvSpPr/>
          <p:nvPr/>
        </p:nvSpPr>
        <p:spPr>
          <a:xfrm>
            <a:off x="5486400" y="4140000"/>
            <a:ext cx="2655720" cy="203148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05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05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8398800" y="43434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Back transform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8398800" y="54864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 rot="10748400">
            <a:off x="9623160" y="4569840"/>
            <a:ext cx="227880" cy="114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>
            <a:off x="9914760" y="4728600"/>
            <a:ext cx="1971720" cy="685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01" name=""/>
              <p:cNvSpPr txBox="1"/>
              <p:nvPr/>
            </p:nvSpPr>
            <p:spPr>
              <a:xfrm>
                <a:off x="9914760" y="4728600"/>
                <a:ext cx="1971720" cy="59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PPE</m:t>
                        </m:r>
                      </m:e>
                    </m:nary>
                    <m:r>
                      <m:t xml:space="preserve">=</m:t>
                    </m:r>
                    <m:f>
                      <m:num>
                        <m:f>
                          <m:num>
                            <m:nary>
                              <m:naryPr>
                                <m:chr m:val="∑"/>
                                <m:subHide m:val="1"/>
                                <m:supHide m:val="1"/>
                              </m:naryPr>
                              <m:sub/>
                              <m:sup/>
                              <m:e>
                                <m:r>
                                  <m:t xml:space="preserve">Obs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pred</m:t>
                                </m:r>
                              </m:e>
                            </m:nary>
                          </m:num>
                          <m:den>
                            <m:r>
                              <m:t xml:space="preserve">pred</m:t>
                            </m:r>
                          </m:den>
                        </m:f>
                        <m:r>
                          <m:t xml:space="preserve">∗</m:t>
                        </m:r>
                        <m:r>
                          <m:t xml:space="preserve">100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402" name=""/>
          <p:cNvSpPr/>
          <p:nvPr/>
        </p:nvSpPr>
        <p:spPr>
          <a:xfrm>
            <a:off x="5029200" y="1828800"/>
            <a:ext cx="7162200" cy="5028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>
            <a:off x="0" y="1456200"/>
            <a:ext cx="3055680" cy="5401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ounded Rectangle 16"/>
          <p:cNvSpPr/>
          <p:nvPr/>
        </p:nvSpPr>
        <p:spPr>
          <a:xfrm>
            <a:off x="72360" y="108000"/>
            <a:ext cx="3199680" cy="5770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~ Femur Circ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109440" y="914400"/>
            <a:ext cx="4004640" cy="2869920"/>
          </a:xfrm>
          <a:prstGeom prst="rect">
            <a:avLst/>
          </a:prstGeom>
          <a:ln w="0">
            <a:noFill/>
          </a:ln>
        </p:spPr>
      </p:pic>
      <p:pic>
        <p:nvPicPr>
          <p:cNvPr id="406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81440" y="3785040"/>
            <a:ext cx="3932640" cy="2833920"/>
          </a:xfrm>
          <a:prstGeom prst="rect">
            <a:avLst/>
          </a:prstGeom>
          <a:ln w="0">
            <a:noFill/>
          </a:ln>
        </p:spPr>
      </p:pic>
      <p:pic>
        <p:nvPicPr>
          <p:cNvPr id="407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4445640" y="686160"/>
            <a:ext cx="7440840" cy="5485320"/>
          </a:xfrm>
          <a:prstGeom prst="rect">
            <a:avLst/>
          </a:prstGeom>
          <a:ln w="0">
            <a:noFill/>
          </a:ln>
        </p:spPr>
      </p:pic>
      <p:sp>
        <p:nvSpPr>
          <p:cNvPr id="408" name=""/>
          <p:cNvSpPr/>
          <p:nvPr/>
        </p:nvSpPr>
        <p:spPr>
          <a:xfrm>
            <a:off x="6858000" y="385200"/>
            <a:ext cx="2742480" cy="5942880"/>
          </a:xfrm>
          <a:prstGeom prst="rect">
            <a:avLst/>
          </a:prstGeom>
          <a:noFill/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ounded Rectangle 17"/>
          <p:cNvSpPr/>
          <p:nvPr/>
        </p:nvSpPr>
        <p:spPr>
          <a:xfrm>
            <a:off x="986760" y="336600"/>
            <a:ext cx="4270320" cy="5770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log(Body mass) ~ log(Femur Circ)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1143000"/>
            <a:ext cx="6751080" cy="4799880"/>
          </a:xfrm>
          <a:prstGeom prst="rect">
            <a:avLst/>
          </a:prstGeom>
          <a:ln w="0">
            <a:noFill/>
          </a:ln>
        </p:spPr>
      </p:pic>
      <p:pic>
        <p:nvPicPr>
          <p:cNvPr id="411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7543800" y="3547080"/>
            <a:ext cx="4571280" cy="3243240"/>
          </a:xfrm>
          <a:prstGeom prst="rect">
            <a:avLst/>
          </a:prstGeom>
          <a:ln w="0">
            <a:noFill/>
          </a:ln>
        </p:spPr>
      </p:pic>
      <p:pic>
        <p:nvPicPr>
          <p:cNvPr id="412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7543800" y="36000"/>
            <a:ext cx="4647600" cy="3339360"/>
          </a:xfrm>
          <a:prstGeom prst="rect">
            <a:avLst/>
          </a:prstGeom>
          <a:ln w="0">
            <a:noFill/>
          </a:ln>
        </p:spPr>
      </p:pic>
      <p:sp>
        <p:nvSpPr>
          <p:cNvPr id="413" name=""/>
          <p:cNvSpPr/>
          <p:nvPr/>
        </p:nvSpPr>
        <p:spPr>
          <a:xfrm>
            <a:off x="5643000" y="2863800"/>
            <a:ext cx="1442880" cy="227880"/>
          </a:xfrm>
          <a:prstGeom prst="rect">
            <a:avLst/>
          </a:prstGeom>
          <a:noFill/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"/>
          <p:cNvSpPr/>
          <p:nvPr/>
        </p:nvSpPr>
        <p:spPr>
          <a:xfrm>
            <a:off x="11430000" y="1099800"/>
            <a:ext cx="706680" cy="227880"/>
          </a:xfrm>
          <a:prstGeom prst="rect">
            <a:avLst/>
          </a:prstGeom>
          <a:noFill/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"/>
          <p:cNvSpPr/>
          <p:nvPr/>
        </p:nvSpPr>
        <p:spPr>
          <a:xfrm>
            <a:off x="11430000" y="4843800"/>
            <a:ext cx="706680" cy="227880"/>
          </a:xfrm>
          <a:prstGeom prst="rect">
            <a:avLst/>
          </a:prstGeom>
          <a:noFill/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"/>
          <p:cNvSpPr/>
          <p:nvPr/>
        </p:nvSpPr>
        <p:spPr>
          <a:xfrm>
            <a:off x="6629400" y="2442600"/>
            <a:ext cx="701280" cy="166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Adj R2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0.6062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0.9547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0.9813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0.9839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0.9845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0.9846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"/>
          <p:cNvSpPr/>
          <p:nvPr/>
        </p:nvSpPr>
        <p:spPr>
          <a:xfrm>
            <a:off x="0" y="1479600"/>
            <a:ext cx="5028480" cy="5377680"/>
          </a:xfrm>
          <a:custGeom>
            <a:avLst/>
            <a:gdLst/>
            <a:ahLst/>
            <a:rect l="l" t="t" r="r" b="b"/>
            <a:pathLst>
              <a:path w="13970" h="14940">
                <a:moveTo>
                  <a:pt x="0" y="0"/>
                </a:moveTo>
                <a:lnTo>
                  <a:pt x="13970" y="0"/>
                </a:lnTo>
                <a:lnTo>
                  <a:pt x="13970" y="14940"/>
                </a:lnTo>
                <a:lnTo>
                  <a:pt x="0" y="14940"/>
                </a:lnTo>
                <a:lnTo>
                  <a:pt x="0" y="0"/>
                </a:lnTo>
                <a:close/>
              </a:path>
            </a:pathLst>
          </a:custGeom>
          <a:solidFill>
            <a:srgbClr val="fffde7">
              <a:alpha val="80000"/>
            </a:srgbClr>
          </a:solidFill>
          <a:ln w="0">
            <a:solidFill>
              <a:srgbClr val="fffde7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"/>
          <p:cNvSpPr/>
          <p:nvPr/>
        </p:nvSpPr>
        <p:spPr>
          <a:xfrm>
            <a:off x="5029200" y="1828800"/>
            <a:ext cx="7162200" cy="5028480"/>
          </a:xfrm>
          <a:prstGeom prst="rect">
            <a:avLst/>
          </a:prstGeom>
          <a:solidFill>
            <a:srgbClr val="ede7f6">
              <a:alpha val="80000"/>
            </a:srgbClr>
          </a:solidFill>
          <a:ln w="0">
            <a:solidFill>
              <a:srgbClr val="ede7f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"/>
          <p:cNvSpPr/>
          <p:nvPr/>
        </p:nvSpPr>
        <p:spPr>
          <a:xfrm>
            <a:off x="0" y="0"/>
            <a:ext cx="12191400" cy="182808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e8f5e9">
              <a:alpha val="80000"/>
            </a:srgbClr>
          </a:solidFill>
          <a:ln w="0">
            <a:solidFill>
              <a:srgbClr val="e8f5e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Rounded Rectangle 18"/>
          <p:cNvSpPr/>
          <p:nvPr/>
        </p:nvSpPr>
        <p:spPr>
          <a:xfrm>
            <a:off x="72000" y="108000"/>
            <a:ext cx="3199680" cy="11422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Rounded Rectangle 19"/>
          <p:cNvSpPr/>
          <p:nvPr/>
        </p:nvSpPr>
        <p:spPr>
          <a:xfrm>
            <a:off x="410400" y="1600200"/>
            <a:ext cx="2562480" cy="4564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Femur Circumference ~ Femur Length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15880" y="247860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423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1366560" y="241488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424" name=""/>
          <p:cNvSpPr/>
          <p:nvPr/>
        </p:nvSpPr>
        <p:spPr>
          <a:xfrm>
            <a:off x="287280" y="224640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1201680" y="224640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613800" y="3357000"/>
            <a:ext cx="2056680" cy="1550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FL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Clade.1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log(FC) ~ log(FL) + Clade.2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+Clade.1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FC ~ poly(FL,2) + Clade.2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214000" y="249552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552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32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1172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137520" y="901800"/>
            <a:ext cx="75456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Seed:999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2178000" y="249552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 rot="5337600">
            <a:off x="1545480" y="2203560"/>
            <a:ext cx="22788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 flipV="1">
            <a:off x="1670760" y="1251000"/>
            <a:ext cx="2880" cy="34920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>
            <a:off x="264600" y="53550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2093400" y="5355000"/>
            <a:ext cx="9136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Whole 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 rot="16229400">
            <a:off x="1520280" y="4249440"/>
            <a:ext cx="227880" cy="18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"/>
          <p:cNvSpPr/>
          <p:nvPr/>
        </p:nvSpPr>
        <p:spPr>
          <a:xfrm>
            <a:off x="541800" y="606672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2322000" y="606672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AIC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37" name=""/>
          <p:cNvSpPr/>
          <p:nvPr/>
        </p:nvSpPr>
        <p:spPr>
          <a:xfrm>
            <a:off x="829800" y="581076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"/>
          <p:cNvSpPr/>
          <p:nvPr/>
        </p:nvSpPr>
        <p:spPr>
          <a:xfrm>
            <a:off x="2550600" y="5812200"/>
            <a:ext cx="360" cy="2919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"/>
          <p:cNvSpPr/>
          <p:nvPr/>
        </p:nvSpPr>
        <p:spPr>
          <a:xfrm>
            <a:off x="3634200" y="300600"/>
            <a:ext cx="1586880" cy="685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Campione&amp;Benson 2020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Chan 2017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Field et al 2013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Campione et al 2014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 flipV="1">
            <a:off x="2973600" y="984960"/>
            <a:ext cx="1454040" cy="84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"/>
          <p:cNvSpPr/>
          <p:nvPr/>
        </p:nvSpPr>
        <p:spPr>
          <a:xfrm>
            <a:off x="3056400" y="3609000"/>
            <a:ext cx="1828080" cy="9136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Canoville et al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Chadwick et al 2014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Crouch&amp;Clarke 2019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Elzanowski&amp;Louchart 2022</a:t>
            </a:r>
            <a:endParaRPr b="0" lang="en-US" sz="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Noto Sans CJK SC"/>
              </a:rPr>
              <a:t>Gatesy&amp;Middleton 1997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228600" y="6377400"/>
            <a:ext cx="27424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"/>
          <p:cNvSpPr/>
          <p:nvPr/>
        </p:nvSpPr>
        <p:spPr>
          <a:xfrm flipV="1">
            <a:off x="3958200" y="1864800"/>
            <a:ext cx="360" cy="1708200"/>
          </a:xfrm>
          <a:prstGeom prst="line">
            <a:avLst/>
          </a:prstGeom>
          <a:ln cap="rnd" w="0">
            <a:solidFill>
              <a:srgbClr val="5eb91e"/>
            </a:solidFill>
            <a:prstDash val="lg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 rot="16170600">
            <a:off x="3188520" y="5297040"/>
            <a:ext cx="13708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46" name=""/>
          <p:cNvSpPr/>
          <p:nvPr/>
        </p:nvSpPr>
        <p:spPr>
          <a:xfrm rot="16170600">
            <a:off x="3146400" y="2515680"/>
            <a:ext cx="13708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71 Observations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2317680" y="224676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5756040" y="23184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449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5752800" y="75780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450" name=""/>
          <p:cNvSpPr/>
          <p:nvPr/>
        </p:nvSpPr>
        <p:spPr>
          <a:xfrm rot="16248600">
            <a:off x="5299560" y="31212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5801400" y="137160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"/>
          <p:cNvSpPr/>
          <p:nvPr/>
        </p:nvSpPr>
        <p:spPr>
          <a:xfrm rot="16248600">
            <a:off x="5299560" y="132048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 rot="16248600">
            <a:off x="5299560" y="852840"/>
            <a:ext cx="68832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 rot="10748400">
            <a:off x="6752160" y="228240"/>
            <a:ext cx="227880" cy="137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"/>
          <p:cNvSpPr/>
          <p:nvPr/>
        </p:nvSpPr>
        <p:spPr>
          <a:xfrm>
            <a:off x="7137000" y="313200"/>
            <a:ext cx="2126880" cy="11422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FC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log(BM.g) ~ log(FC)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2)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poly(FC, 3)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knot = 25)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BM.g ~ spline(FC, 25, 50)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9662400" y="2286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Train: 80%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Test: 20%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9698400" y="11430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Kfold (10) - Cross Valid.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 rot="21468600">
            <a:off x="9355680" y="414720"/>
            <a:ext cx="2278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"/>
          <p:cNvSpPr/>
          <p:nvPr/>
        </p:nvSpPr>
        <p:spPr>
          <a:xfrm>
            <a:off x="11169720" y="30060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11169720" y="1251000"/>
            <a:ext cx="913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MAE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3272400" y="6858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"/>
          <p:cNvSpPr/>
          <p:nvPr/>
        </p:nvSpPr>
        <p:spPr>
          <a:xfrm>
            <a:off x="10807920" y="4572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"/>
          <p:cNvSpPr/>
          <p:nvPr/>
        </p:nvSpPr>
        <p:spPr>
          <a:xfrm>
            <a:off x="10841400" y="1371600"/>
            <a:ext cx="361800" cy="360"/>
          </a:xfrm>
          <a:prstGeom prst="line">
            <a:avLst/>
          </a:prstGeom>
          <a:ln w="0">
            <a:solidFill>
              <a:srgbClr val="5eb9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 rot="16189200">
            <a:off x="11275200" y="80676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Best Model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7086600" y="2057400"/>
            <a:ext cx="27424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cap="rnd" w="0">
            <a:solidFill>
              <a:srgbClr val="5eb91e"/>
            </a:solidFill>
            <a:prstDash val="dash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6282000" y="249120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9347400" y="2491200"/>
            <a:ext cx="13708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5">
            <a:alphaModFix amt="80000"/>
          </a:blip>
          <a:stretch/>
        </p:blipFill>
        <p:spPr>
          <a:xfrm>
            <a:off x="7819200" y="3177360"/>
            <a:ext cx="453240" cy="453240"/>
          </a:xfrm>
          <a:prstGeom prst="rect">
            <a:avLst/>
          </a:prstGeom>
          <a:ln w="0">
            <a:noFill/>
          </a:ln>
        </p:spPr>
      </p:pic>
      <p:pic>
        <p:nvPicPr>
          <p:cNvPr id="470" name="" descr="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8669880" y="3113640"/>
            <a:ext cx="520200" cy="520200"/>
          </a:xfrm>
          <a:prstGeom prst="rect">
            <a:avLst/>
          </a:prstGeom>
          <a:ln w="0">
            <a:noFill/>
          </a:ln>
        </p:spPr>
      </p:pic>
      <p:sp>
        <p:nvSpPr>
          <p:cNvPr id="471" name=""/>
          <p:cNvSpPr/>
          <p:nvPr/>
        </p:nvSpPr>
        <p:spPr>
          <a:xfrm>
            <a:off x="7590600" y="294516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8541000" y="2945160"/>
            <a:ext cx="91368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9733320" y="319428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15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20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9697320" y="319428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"/>
          <p:cNvSpPr/>
          <p:nvPr/>
        </p:nvSpPr>
        <p:spPr>
          <a:xfrm rot="5337600">
            <a:off x="8346960" y="2284560"/>
            <a:ext cx="227880" cy="319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"/>
          <p:cNvSpPr/>
          <p:nvPr/>
        </p:nvSpPr>
        <p:spPr>
          <a:xfrm>
            <a:off x="9837000" y="294552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7" name=""/>
          <p:cNvSpPr/>
          <p:nvPr/>
        </p:nvSpPr>
        <p:spPr>
          <a:xfrm>
            <a:off x="5801400" y="134208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446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27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1036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6496200" y="3193920"/>
            <a:ext cx="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sp: 35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Orders: 9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# Obs: 111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9" name=""/>
          <p:cNvSpPr/>
          <p:nvPr/>
        </p:nvSpPr>
        <p:spPr>
          <a:xfrm>
            <a:off x="6460200" y="3193920"/>
            <a:ext cx="838080" cy="403560"/>
          </a:xfrm>
          <a:prstGeom prst="bracketPair">
            <a:avLst>
              <a:gd name="adj" fmla="val 17129"/>
            </a:avLst>
          </a:pr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"/>
          <p:cNvSpPr/>
          <p:nvPr/>
        </p:nvSpPr>
        <p:spPr>
          <a:xfrm>
            <a:off x="6599880" y="2945160"/>
            <a:ext cx="79740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81" name="Rectangle 6"/>
          <p:cNvSpPr/>
          <p:nvPr/>
        </p:nvSpPr>
        <p:spPr>
          <a:xfrm>
            <a:off x="5486400" y="4140000"/>
            <a:ext cx="2655720" cy="203148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05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05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6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05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05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8398800" y="43434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Back transform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83" name=""/>
          <p:cNvSpPr/>
          <p:nvPr/>
        </p:nvSpPr>
        <p:spPr>
          <a:xfrm>
            <a:off x="8398800" y="5486400"/>
            <a:ext cx="1142280" cy="4564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 rot="10748400">
            <a:off x="9623160" y="4569840"/>
            <a:ext cx="227880" cy="114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"/>
          <p:cNvSpPr/>
          <p:nvPr/>
        </p:nvSpPr>
        <p:spPr>
          <a:xfrm>
            <a:off x="9914760" y="4728600"/>
            <a:ext cx="1971720" cy="685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86" name=""/>
              <p:cNvSpPr txBox="1"/>
              <p:nvPr/>
            </p:nvSpPr>
            <p:spPr>
              <a:xfrm>
                <a:off x="9914760" y="4728600"/>
                <a:ext cx="1971720" cy="59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PPE</m:t>
                        </m:r>
                      </m:e>
                    </m:nary>
                    <m:r>
                      <m:t xml:space="preserve">=</m:t>
                    </m:r>
                    <m:f>
                      <m:num>
                        <m:f>
                          <m:num>
                            <m:nary>
                              <m:naryPr>
                                <m:chr m:val="∑"/>
                                <m:subHide m:val="1"/>
                                <m:supHide m:val="1"/>
                              </m:naryPr>
                              <m:sub/>
                              <m:sup/>
                              <m:e>
                                <m:r>
                                  <m:t xml:space="preserve">Obs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pred</m:t>
                                </m:r>
                              </m:e>
                            </m:nary>
                          </m:num>
                          <m:den>
                            <m:r>
                              <m:t xml:space="preserve">pred</m:t>
                            </m:r>
                          </m:den>
                        </m:f>
                        <m:r>
                          <m:t xml:space="preserve">∗</m:t>
                        </m:r>
                        <m:r>
                          <m:t xml:space="preserve">100</m:t>
                        </m:r>
                      </m:num>
                      <m:den>
                        <m:r>
                          <m:t xml:space="preserve">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487" name=""/>
          <p:cNvSpPr/>
          <p:nvPr/>
        </p:nvSpPr>
        <p:spPr>
          <a:xfrm>
            <a:off x="360" y="0"/>
            <a:ext cx="12191400" cy="1828080"/>
          </a:xfrm>
          <a:custGeom>
            <a:avLst/>
            <a:gdLst/>
            <a:ahLst/>
            <a:rect l="l" t="t" r="r" b="b"/>
            <a:pathLst>
              <a:path w="33867" h="5080">
                <a:moveTo>
                  <a:pt x="0" y="0"/>
                </a:moveTo>
                <a:lnTo>
                  <a:pt x="0" y="4110"/>
                </a:lnTo>
                <a:lnTo>
                  <a:pt x="13970" y="4110"/>
                </a:lnTo>
                <a:lnTo>
                  <a:pt x="13970" y="5080"/>
                </a:lnTo>
                <a:lnTo>
                  <a:pt x="33867" y="5080"/>
                </a:lnTo>
                <a:lnTo>
                  <a:pt x="3386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"/>
          <p:cNvSpPr/>
          <p:nvPr/>
        </p:nvSpPr>
        <p:spPr>
          <a:xfrm>
            <a:off x="0" y="1456200"/>
            <a:ext cx="5028480" cy="54010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Halszkaraptor, was a dinosaur from mongolia that lived in the cretaceous  period in aquatic habitats, and looked a lot like a duck. It ate fishes :  r/Naturewasmetal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5255280" cy="6856920"/>
          </a:xfrm>
          <a:prstGeom prst="rect">
            <a:avLst/>
          </a:prstGeom>
          <a:ln w="0">
            <a:noFill/>
          </a:ln>
        </p:spPr>
      </p:pic>
      <p:sp>
        <p:nvSpPr>
          <p:cNvPr id="50" name="Rounded Rectangle 3"/>
          <p:cNvSpPr/>
          <p:nvPr/>
        </p:nvSpPr>
        <p:spPr>
          <a:xfrm>
            <a:off x="5758200" y="3037680"/>
            <a:ext cx="2371320" cy="103680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Oval 4"/>
          <p:cNvSpPr/>
          <p:nvPr/>
        </p:nvSpPr>
        <p:spPr>
          <a:xfrm>
            <a:off x="9823680" y="1050480"/>
            <a:ext cx="1889640" cy="119736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physiology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" name="Oval 5"/>
          <p:cNvSpPr/>
          <p:nvPr/>
        </p:nvSpPr>
        <p:spPr>
          <a:xfrm>
            <a:off x="9831240" y="2957400"/>
            <a:ext cx="1881720" cy="119736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Ecology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" name="Oval 6"/>
          <p:cNvSpPr/>
          <p:nvPr/>
        </p:nvSpPr>
        <p:spPr>
          <a:xfrm>
            <a:off x="9823680" y="5025240"/>
            <a:ext cx="1881720" cy="119736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phylogeny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" name="Straight Arrow Connector 8"/>
          <p:cNvSpPr/>
          <p:nvPr/>
        </p:nvSpPr>
        <p:spPr>
          <a:xfrm flipH="1">
            <a:off x="8129160" y="1649520"/>
            <a:ext cx="1691640" cy="190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55" name="Straight Arrow Connector 10"/>
          <p:cNvSpPr/>
          <p:nvPr/>
        </p:nvSpPr>
        <p:spPr>
          <a:xfrm flipH="1">
            <a:off x="8129160" y="3556800"/>
            <a:ext cx="1699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56" name="Straight Arrow Connector 12"/>
          <p:cNvSpPr/>
          <p:nvPr/>
        </p:nvSpPr>
        <p:spPr>
          <a:xfrm flipH="1" flipV="1">
            <a:off x="8129160" y="3555360"/>
            <a:ext cx="1691640" cy="206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Rounded Rectangle 20"/>
          <p:cNvSpPr/>
          <p:nvPr/>
        </p:nvSpPr>
        <p:spPr>
          <a:xfrm>
            <a:off x="986760" y="336600"/>
            <a:ext cx="4270320" cy="5770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Aside Note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433440" y="1472400"/>
            <a:ext cx="3452040" cy="469908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5705280" y="2048040"/>
            <a:ext cx="5753520" cy="383292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4210200" y="3886200"/>
            <a:ext cx="1371600" cy="36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>
            <a:off x="5486400" y="1828800"/>
            <a:ext cx="1599480" cy="227880"/>
          </a:xfrm>
          <a:prstGeom prst="rect">
            <a:avLst/>
          </a:prstGeom>
          <a:noFill/>
          <a:ln w="36720">
            <a:solidFill>
              <a:srgbClr val="55308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228240" bIns="2282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7772400" y="1819440"/>
            <a:ext cx="1599480" cy="227880"/>
          </a:xfrm>
          <a:prstGeom prst="rect">
            <a:avLst/>
          </a:prstGeom>
          <a:noFill/>
          <a:ln w="3672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228240" bIns="2282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10058400" y="1828800"/>
            <a:ext cx="1599480" cy="227880"/>
          </a:xfrm>
          <a:prstGeom prst="rect">
            <a:avLst/>
          </a:prstGeom>
          <a:noFill/>
          <a:ln w="36720">
            <a:solidFill>
              <a:srgbClr val="55308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228240" bIns="2282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1600200" y="1400400"/>
            <a:ext cx="2285280" cy="584280"/>
          </a:xfrm>
          <a:prstGeom prst="rect">
            <a:avLst/>
          </a:prstGeom>
          <a:noFill/>
          <a:ln w="3672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>
            <a:off x="1600200" y="2057400"/>
            <a:ext cx="2285280" cy="3885480"/>
          </a:xfrm>
          <a:prstGeom prst="rect">
            <a:avLst/>
          </a:prstGeom>
          <a:noFill/>
          <a:ln w="36720">
            <a:solidFill>
              <a:srgbClr val="55308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Rounded Rectangle 21"/>
          <p:cNvSpPr/>
          <p:nvPr/>
        </p:nvSpPr>
        <p:spPr>
          <a:xfrm>
            <a:off x="986760" y="336600"/>
            <a:ext cx="4270320" cy="5770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Predicting and comparing models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277200" y="1096560"/>
            <a:ext cx="7951680" cy="5760720"/>
          </a:xfrm>
          <a:prstGeom prst="rect">
            <a:avLst/>
          </a:prstGeom>
          <a:ln w="0">
            <a:noFill/>
          </a:ln>
        </p:spPr>
      </p:pic>
      <p:sp>
        <p:nvSpPr>
          <p:cNvPr id="500" name=""/>
          <p:cNvSpPr/>
          <p:nvPr/>
        </p:nvSpPr>
        <p:spPr>
          <a:xfrm flipH="1">
            <a:off x="8258040" y="5239080"/>
            <a:ext cx="457200" cy="360"/>
          </a:xfrm>
          <a:prstGeom prst="line">
            <a:avLst/>
          </a:prstGeom>
          <a:ln w="0">
            <a:solidFill>
              <a:srgbClr val="81d41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"/>
          <p:cNvSpPr/>
          <p:nvPr/>
        </p:nvSpPr>
        <p:spPr>
          <a:xfrm flipH="1">
            <a:off x="8242200" y="5823000"/>
            <a:ext cx="457200" cy="360"/>
          </a:xfrm>
          <a:prstGeom prst="line">
            <a:avLst/>
          </a:prstGeom>
          <a:ln w="0">
            <a:solidFill>
              <a:srgbClr val="81d41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Rectangle 7"/>
          <p:cNvSpPr/>
          <p:nvPr/>
        </p:nvSpPr>
        <p:spPr>
          <a:xfrm>
            <a:off x="8087760" y="482400"/>
            <a:ext cx="3798720" cy="3631680"/>
          </a:xfrm>
          <a:prstGeom prst="rect">
            <a:avLst/>
          </a:prstGeom>
          <a:solidFill>
            <a:srgbClr val="f1f8e9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log</a:t>
            </a:r>
            <a:r>
              <a:rPr b="0" lang="en-US" sz="1400" spc="-1" strike="noStrike" baseline="-8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(BM) ~ 2.411 log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2.4 log C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2.754 log10 C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log(BM)  ~ 2.37699 log C</a:t>
            </a:r>
            <a:r>
              <a:rPr b="0" lang="en-US" sz="14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– 0.09121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(This analysis)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ounded Rectangle 22"/>
          <p:cNvSpPr/>
          <p:nvPr/>
        </p:nvSpPr>
        <p:spPr>
          <a:xfrm>
            <a:off x="986760" y="336600"/>
            <a:ext cx="4270320" cy="5770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Log-Log Models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4" name=""/>
          <p:cNvSpPr/>
          <p:nvPr/>
        </p:nvSpPr>
        <p:spPr>
          <a:xfrm>
            <a:off x="2743200" y="137160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8458200" y="1371600"/>
            <a:ext cx="13708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5943600" y="1371600"/>
            <a:ext cx="360" cy="5029200"/>
          </a:xfrm>
          <a:prstGeom prst="line">
            <a:avLst/>
          </a:prstGeom>
          <a:ln w="0">
            <a:solidFill>
              <a:srgbClr val="00a933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07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488880" y="1976400"/>
            <a:ext cx="5274720" cy="328068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6400800" y="2057400"/>
            <a:ext cx="5156640" cy="316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ounded Rectangle 25"/>
          <p:cNvSpPr/>
          <p:nvPr/>
        </p:nvSpPr>
        <p:spPr>
          <a:xfrm>
            <a:off x="986760" y="336600"/>
            <a:ext cx="4270320" cy="5770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Log-Log Models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>
            <a:off x="2743200" y="137160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>
            <a:off x="8458200" y="1371600"/>
            <a:ext cx="13708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5943600" y="1371600"/>
            <a:ext cx="360" cy="5029200"/>
          </a:xfrm>
          <a:prstGeom prst="line">
            <a:avLst/>
          </a:prstGeom>
          <a:ln w="0">
            <a:solidFill>
              <a:srgbClr val="00a933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13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228600" y="1828800"/>
            <a:ext cx="5526000" cy="3389760"/>
          </a:xfrm>
          <a:prstGeom prst="rect">
            <a:avLst/>
          </a:prstGeom>
          <a:ln w="0">
            <a:noFill/>
          </a:ln>
        </p:spPr>
      </p:pic>
      <p:pic>
        <p:nvPicPr>
          <p:cNvPr id="514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228600" y="5257800"/>
            <a:ext cx="5085360" cy="1580760"/>
          </a:xfrm>
          <a:prstGeom prst="rect">
            <a:avLst/>
          </a:prstGeom>
          <a:ln w="0">
            <a:noFill/>
          </a:ln>
        </p:spPr>
      </p:pic>
      <p:pic>
        <p:nvPicPr>
          <p:cNvPr id="515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6001200" y="1800720"/>
            <a:ext cx="5494680" cy="3456360"/>
          </a:xfrm>
          <a:prstGeom prst="rect">
            <a:avLst/>
          </a:prstGeom>
          <a:ln w="0">
            <a:noFill/>
          </a:ln>
        </p:spPr>
      </p:pic>
      <p:pic>
        <p:nvPicPr>
          <p:cNvPr id="516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6400800" y="5257800"/>
            <a:ext cx="5028480" cy="1431000"/>
          </a:xfrm>
          <a:prstGeom prst="rect">
            <a:avLst/>
          </a:prstGeom>
          <a:ln w="0">
            <a:noFill/>
          </a:ln>
        </p:spPr>
      </p:pic>
      <p:sp>
        <p:nvSpPr>
          <p:cNvPr id="517" name=""/>
          <p:cNvSpPr/>
          <p:nvPr/>
        </p:nvSpPr>
        <p:spPr>
          <a:xfrm>
            <a:off x="228600" y="5943600"/>
            <a:ext cx="5085360" cy="22788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"/>
          <p:cNvSpPr/>
          <p:nvPr/>
        </p:nvSpPr>
        <p:spPr>
          <a:xfrm>
            <a:off x="6400800" y="6400800"/>
            <a:ext cx="5028480" cy="22788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ounded Rectangle 23"/>
          <p:cNvSpPr/>
          <p:nvPr/>
        </p:nvSpPr>
        <p:spPr>
          <a:xfrm>
            <a:off x="986760" y="336600"/>
            <a:ext cx="4270320" cy="5770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Back transform Models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2743200" y="137160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8458200" y="1371600"/>
            <a:ext cx="13708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5943600" y="1371600"/>
            <a:ext cx="360" cy="5029200"/>
          </a:xfrm>
          <a:prstGeom prst="line">
            <a:avLst/>
          </a:prstGeom>
          <a:ln w="0">
            <a:solidFill>
              <a:srgbClr val="00a933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23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272880" y="1828800"/>
            <a:ext cx="5515920" cy="3428280"/>
          </a:xfrm>
          <a:prstGeom prst="rect">
            <a:avLst/>
          </a:prstGeom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6400800" y="1828800"/>
            <a:ext cx="5485680" cy="341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Rounded Rectangle 24"/>
          <p:cNvSpPr/>
          <p:nvPr/>
        </p:nvSpPr>
        <p:spPr>
          <a:xfrm>
            <a:off x="986760" y="336600"/>
            <a:ext cx="4270320" cy="5770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Back transform Models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2743200" y="1371600"/>
            <a:ext cx="11422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Theropods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8458200" y="1371600"/>
            <a:ext cx="1370880" cy="227880"/>
          </a:xfrm>
          <a:prstGeom prst="rect">
            <a:avLst/>
          </a:prstGeom>
          <a:solidFill>
            <a:srgbClr val="ffffff">
              <a:alpha val="80000"/>
            </a:srgbClr>
          </a:solidFill>
          <a:ln w="0">
            <a:solidFill>
              <a:srgbClr val="5eb91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Palaeognathae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5943600" y="1371600"/>
            <a:ext cx="360" cy="5029200"/>
          </a:xfrm>
          <a:prstGeom prst="line">
            <a:avLst/>
          </a:prstGeom>
          <a:ln w="0">
            <a:solidFill>
              <a:srgbClr val="00a933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29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285840" y="1613520"/>
            <a:ext cx="5554440" cy="3427560"/>
          </a:xfrm>
          <a:prstGeom prst="rect">
            <a:avLst/>
          </a:prstGeom>
          <a:ln w="0">
            <a:noFill/>
          </a:ln>
        </p:spPr>
      </p:pic>
      <p:pic>
        <p:nvPicPr>
          <p:cNvPr id="530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529200" y="5077800"/>
            <a:ext cx="3885480" cy="1550880"/>
          </a:xfrm>
          <a:prstGeom prst="rect">
            <a:avLst/>
          </a:prstGeom>
          <a:ln w="0">
            <a:noFill/>
          </a:ln>
        </p:spPr>
      </p:pic>
      <p:pic>
        <p:nvPicPr>
          <p:cNvPr id="531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7200720" y="4949280"/>
            <a:ext cx="4114080" cy="1608480"/>
          </a:xfrm>
          <a:prstGeom prst="rect">
            <a:avLst/>
          </a:prstGeom>
          <a:ln w="0">
            <a:noFill/>
          </a:ln>
        </p:spPr>
      </p:pic>
      <p:pic>
        <p:nvPicPr>
          <p:cNvPr id="532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6858000" y="1648800"/>
            <a:ext cx="5028480" cy="3142080"/>
          </a:xfrm>
          <a:prstGeom prst="rect">
            <a:avLst/>
          </a:prstGeom>
          <a:ln w="0">
            <a:noFill/>
          </a:ln>
        </p:spPr>
      </p:pic>
      <p:sp>
        <p:nvSpPr>
          <p:cNvPr id="533" name=""/>
          <p:cNvSpPr/>
          <p:nvPr/>
        </p:nvSpPr>
        <p:spPr>
          <a:xfrm>
            <a:off x="228600" y="5763600"/>
            <a:ext cx="5085360" cy="22788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>
            <a:off x="6600600" y="6123600"/>
            <a:ext cx="5085360" cy="22788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685800" y="2057400"/>
            <a:ext cx="4761360" cy="4037400"/>
          </a:xfrm>
          <a:prstGeom prst="rect">
            <a:avLst/>
          </a:prstGeom>
          <a:ln w="0">
            <a:noFill/>
          </a:ln>
        </p:spPr>
      </p:pic>
      <p:sp>
        <p:nvSpPr>
          <p:cNvPr id="536" name="Rounded Rectangle 26"/>
          <p:cNvSpPr/>
          <p:nvPr/>
        </p:nvSpPr>
        <p:spPr>
          <a:xfrm>
            <a:off x="986760" y="336600"/>
            <a:ext cx="4270320" cy="57708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 is Campione et al 2014 especial?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5943600" y="914400"/>
            <a:ext cx="2056680" cy="1828080"/>
          </a:xfrm>
          <a:prstGeom prst="rect">
            <a:avLst/>
          </a:prstGeom>
          <a:ln w="0">
            <a:noFill/>
          </a:ln>
        </p:spPr>
      </p:pic>
      <p:sp>
        <p:nvSpPr>
          <p:cNvPr id="538" name=""/>
          <p:cNvSpPr/>
          <p:nvPr/>
        </p:nvSpPr>
        <p:spPr>
          <a:xfrm>
            <a:off x="6537600" y="1987920"/>
            <a:ext cx="731880" cy="604080"/>
          </a:xfrm>
          <a:prstGeom prst="line">
            <a:avLst/>
          </a:prstGeom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"/>
          <p:cNvSpPr/>
          <p:nvPr/>
        </p:nvSpPr>
        <p:spPr>
          <a:xfrm flipV="1">
            <a:off x="6568200" y="1937520"/>
            <a:ext cx="670680" cy="704880"/>
          </a:xfrm>
          <a:prstGeom prst="line">
            <a:avLst/>
          </a:prstGeom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0" name="" descr="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9601200" y="703800"/>
            <a:ext cx="1889280" cy="2038680"/>
          </a:xfrm>
          <a:prstGeom prst="rect">
            <a:avLst/>
          </a:prstGeom>
          <a:ln w="0">
            <a:noFill/>
          </a:ln>
        </p:spPr>
      </p:pic>
      <p:sp>
        <p:nvSpPr>
          <p:cNvPr id="541" name=""/>
          <p:cNvSpPr/>
          <p:nvPr/>
        </p:nvSpPr>
        <p:spPr>
          <a:xfrm flipV="1">
            <a:off x="8294760" y="2148840"/>
            <a:ext cx="972360" cy="27000"/>
          </a:xfrm>
          <a:prstGeom prst="line">
            <a:avLst/>
          </a:prstGeom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"/>
          <p:cNvSpPr/>
          <p:nvPr/>
        </p:nvSpPr>
        <p:spPr>
          <a:xfrm flipV="1">
            <a:off x="8315640" y="2487600"/>
            <a:ext cx="972360" cy="27000"/>
          </a:xfrm>
          <a:prstGeom prst="line">
            <a:avLst/>
          </a:prstGeom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3" name="" descr=""/>
          <p:cNvPicPr/>
          <p:nvPr/>
        </p:nvPicPr>
        <p:blipFill>
          <a:blip r:embed="rId4">
            <a:alphaModFix amt="80000"/>
          </a:blip>
          <a:stretch/>
        </p:blipFill>
        <p:spPr>
          <a:xfrm>
            <a:off x="6400800" y="2785680"/>
            <a:ext cx="4813200" cy="3614400"/>
          </a:xfrm>
          <a:prstGeom prst="rect">
            <a:avLst/>
          </a:prstGeom>
          <a:ln w="0">
            <a:noFill/>
          </a:ln>
        </p:spPr>
      </p:pic>
      <p:sp>
        <p:nvSpPr>
          <p:cNvPr id="544" name=""/>
          <p:cNvSpPr/>
          <p:nvPr/>
        </p:nvSpPr>
        <p:spPr>
          <a:xfrm>
            <a:off x="5029200" y="6400800"/>
            <a:ext cx="16977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Campione et al 2014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icture 3" descr="Biggest theropods © Daniel Bright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10225440" cy="315396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5" descr="Smallest theropods © Daniel Bright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6874560" y="4255920"/>
            <a:ext cx="5316120" cy="2601000"/>
          </a:xfrm>
          <a:prstGeom prst="rect">
            <a:avLst/>
          </a:prstGeom>
          <a:ln w="0">
            <a:noFill/>
          </a:ln>
        </p:spPr>
      </p:pic>
      <p:sp>
        <p:nvSpPr>
          <p:cNvPr id="547" name="TextBox 6"/>
          <p:cNvSpPr/>
          <p:nvPr/>
        </p:nvSpPr>
        <p:spPr>
          <a:xfrm>
            <a:off x="11098800" y="6642720"/>
            <a:ext cx="1145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open-sans"/>
                <a:ea typeface="DejaVu Sans"/>
              </a:rPr>
              <a:t>(Bright, 2021 in BBC)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48" name="TextBox 7"/>
          <p:cNvSpPr/>
          <p:nvPr/>
        </p:nvSpPr>
        <p:spPr>
          <a:xfrm>
            <a:off x="457200" y="3429000"/>
            <a:ext cx="4518360" cy="136944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Could I improve the model,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I included samples from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Palaeognathae group?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49" name="TextBox 8"/>
          <p:cNvSpPr/>
          <p:nvPr/>
        </p:nvSpPr>
        <p:spPr>
          <a:xfrm>
            <a:off x="2355480" y="5031360"/>
            <a:ext cx="4518360" cy="51624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No, it is not possible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Box 9"/>
          <p:cNvSpPr/>
          <p:nvPr/>
        </p:nvSpPr>
        <p:spPr>
          <a:xfrm>
            <a:off x="457200" y="228600"/>
            <a:ext cx="4518360" cy="51624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What did we learn?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438120" y="2067120"/>
            <a:ext cx="1043640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1) Campione et al 2014 model are better for extrapolating/predicting Body Mass in bipedal dinosaurs.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 at least, it is the model that better predicts VD estimation.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457200" y="3200400"/>
            <a:ext cx="1155960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2) The model fitted in this study is the best one for interpolating. It is relevant because most of BM estimations in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Terror birds has been estimated using Campione’s et al 2014 model..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457200" y="4343400"/>
            <a:ext cx="1145016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3) Even though some authors support the idea that Femur Circumference is not affected/influenced by ancestry,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my analysis confirm that there is a effect at order level.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6" descr="In photos: Birds are captured and recorded at one of the world's largest  ringing stations - National | Globalnews.ca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4570920" cy="6856920"/>
          </a:xfrm>
          <a:prstGeom prst="rect">
            <a:avLst/>
          </a:prstGeom>
          <a:ln w="0">
            <a:noFill/>
          </a:ln>
        </p:spPr>
      </p:pic>
      <p:sp>
        <p:nvSpPr>
          <p:cNvPr id="58" name="Rounded Rectangle 5"/>
          <p:cNvSpPr/>
          <p:nvPr/>
        </p:nvSpPr>
        <p:spPr>
          <a:xfrm>
            <a:off x="7591320" y="258840"/>
            <a:ext cx="4397760" cy="127152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Get body mass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000080"/>
                </a:highlight>
                <a:latin typeface="Calibri"/>
                <a:ea typeface="DejaVu Sans"/>
              </a:rPr>
              <a:t>extant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species =&gt;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000080"/>
                </a:highlight>
                <a:latin typeface="Calibri"/>
                <a:ea typeface="DejaVu Sans"/>
              </a:rPr>
              <a:t>weigh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Get body mass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DejaVu Sans"/>
              </a:rPr>
              <a:t>extinct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species =&gt; </a:t>
            </a:r>
            <a:r>
              <a:rPr b="0" lang="en-US" sz="1800" spc="-1" strike="noStrik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DejaVu Sans"/>
              </a:rPr>
              <a:t>Prediction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Picture 4" descr="Bird measurement - Wikipedia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4572000" y="0"/>
            <a:ext cx="3018240" cy="285192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2" descr="How to Discover a Dinosaur in 5 Easy Steps | Live Science"/>
          <p:cNvPicPr/>
          <p:nvPr/>
        </p:nvPicPr>
        <p:blipFill>
          <a:blip r:embed="rId3">
            <a:alphaModFix amt="80000"/>
          </a:blip>
          <a:stretch/>
        </p:blipFill>
        <p:spPr>
          <a:xfrm>
            <a:off x="4572000" y="1729800"/>
            <a:ext cx="7705440" cy="512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3"/>
          <p:cNvSpPr/>
          <p:nvPr/>
        </p:nvSpPr>
        <p:spPr>
          <a:xfrm>
            <a:off x="4365720" y="0"/>
            <a:ext cx="7727040" cy="706680"/>
          </a:xfrm>
          <a:prstGeom prst="rect">
            <a:avLst/>
          </a:prstGeom>
          <a:solidFill>
            <a:schemeClr val="bg1">
              <a:alpha val="8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" name="Picture 8" descr="The accuracy and precision of body mass estimation in non‐avian dinosaurs -  Campione - 2020 - Biological Reviews - Wiley Online Library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4174200" cy="6856920"/>
          </a:xfrm>
          <a:prstGeom prst="rect">
            <a:avLst/>
          </a:prstGeom>
          <a:ln w="0">
            <a:noFill/>
          </a:ln>
        </p:spPr>
      </p:pic>
      <p:sp>
        <p:nvSpPr>
          <p:cNvPr id="63" name="Rounded Rectangle 2"/>
          <p:cNvSpPr/>
          <p:nvPr/>
        </p:nvSpPr>
        <p:spPr>
          <a:xfrm>
            <a:off x="7043400" y="707760"/>
            <a:ext cx="2371320" cy="103680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" name="Oval 4"/>
          <p:cNvSpPr/>
          <p:nvPr/>
        </p:nvSpPr>
        <p:spPr>
          <a:xfrm>
            <a:off x="8885520" y="2230560"/>
            <a:ext cx="1889640" cy="119736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Extant-scaling (ES)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Oval 5"/>
          <p:cNvSpPr/>
          <p:nvPr/>
        </p:nvSpPr>
        <p:spPr>
          <a:xfrm>
            <a:off x="5644800" y="2248920"/>
            <a:ext cx="1889640" cy="119736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Volumetric-density (VD)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Straight Arrow Connector 7"/>
          <p:cNvSpPr/>
          <p:nvPr/>
        </p:nvSpPr>
        <p:spPr>
          <a:xfrm flipH="1">
            <a:off x="6588720" y="1746000"/>
            <a:ext cx="163836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67" name="Straight Arrow Connector 9"/>
          <p:cNvSpPr/>
          <p:nvPr/>
        </p:nvSpPr>
        <p:spPr>
          <a:xfrm>
            <a:off x="8229600" y="1746000"/>
            <a:ext cx="1600200" cy="48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68" name="Rectangle 10"/>
          <p:cNvSpPr/>
          <p:nvPr/>
        </p:nvSpPr>
        <p:spPr>
          <a:xfrm>
            <a:off x="5867280" y="4065840"/>
            <a:ext cx="1444680" cy="226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171360" indent="-17136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Physical scale models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171360" indent="-17136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Two-dimentional mathematical model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171360" indent="-17136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Three-dimentional virtual model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9" name="Straight Arrow Connector 12"/>
          <p:cNvSpPr/>
          <p:nvPr/>
        </p:nvSpPr>
        <p:spPr>
          <a:xfrm>
            <a:off x="6590160" y="3447360"/>
            <a:ext cx="360" cy="61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70" name="Rectangle 14"/>
          <p:cNvSpPr/>
          <p:nvPr/>
        </p:nvSpPr>
        <p:spPr>
          <a:xfrm>
            <a:off x="8731080" y="4065840"/>
            <a:ext cx="2198520" cy="226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2.411 log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2.754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1" name="Straight Arrow Connector 16"/>
          <p:cNvSpPr/>
          <p:nvPr/>
        </p:nvSpPr>
        <p:spPr>
          <a:xfrm>
            <a:off x="9830880" y="3429000"/>
            <a:ext cx="360" cy="63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5" descr="A graph of a number of animals&#10;&#10;Description automatically generated with medium confidence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4718160" cy="6774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1"/>
          <p:cNvSpPr/>
          <p:nvPr/>
        </p:nvSpPr>
        <p:spPr>
          <a:xfrm>
            <a:off x="3296160" y="6642720"/>
            <a:ext cx="12121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(O`Gornan &amp; Hone 2012)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4" name="Rounded Rectangle 5"/>
          <p:cNvSpPr/>
          <p:nvPr/>
        </p:nvSpPr>
        <p:spPr>
          <a:xfrm>
            <a:off x="7043400" y="707760"/>
            <a:ext cx="2371320" cy="103680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Oval 6"/>
          <p:cNvSpPr/>
          <p:nvPr/>
        </p:nvSpPr>
        <p:spPr>
          <a:xfrm>
            <a:off x="8885520" y="2230560"/>
            <a:ext cx="1889640" cy="119736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Extant-scaling (ES)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Straight Arrow Connector 10"/>
          <p:cNvSpPr/>
          <p:nvPr/>
        </p:nvSpPr>
        <p:spPr>
          <a:xfrm>
            <a:off x="8229600" y="1746000"/>
            <a:ext cx="1600200" cy="48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77" name="Rectangle 13"/>
          <p:cNvSpPr/>
          <p:nvPr/>
        </p:nvSpPr>
        <p:spPr>
          <a:xfrm>
            <a:off x="8731080" y="4065840"/>
            <a:ext cx="2198520" cy="226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2.411 log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2.754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8" name="Straight Arrow Connector 17"/>
          <p:cNvSpPr/>
          <p:nvPr/>
        </p:nvSpPr>
        <p:spPr>
          <a:xfrm>
            <a:off x="9830880" y="3429000"/>
            <a:ext cx="360" cy="63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79" name="TextBox 18"/>
          <p:cNvSpPr/>
          <p:nvPr/>
        </p:nvSpPr>
        <p:spPr>
          <a:xfrm>
            <a:off x="4924440" y="2453760"/>
            <a:ext cx="3098880" cy="377388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Pros: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Generate large data sets  to reconstruct large-scale patterns of evolution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Allow to study physiological and ecological on a macroevolutionary  scale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Cheap and easy to use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Cons: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Overestimation in theropods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No way to measure the actual weight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6" descr="A graph of a graph of a number of individuals&#10;&#10;Description automatically generated with medium confidence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9400" y="156600"/>
            <a:ext cx="8352720" cy="5345280"/>
          </a:xfrm>
          <a:prstGeom prst="rect">
            <a:avLst/>
          </a:prstGeom>
          <a:ln w="0">
            <a:noFill/>
          </a:ln>
        </p:spPr>
      </p:pic>
      <p:sp>
        <p:nvSpPr>
          <p:cNvPr id="81" name="AutoShape 2"/>
          <p:cNvSpPr/>
          <p:nvPr/>
        </p:nvSpPr>
        <p:spPr>
          <a:xfrm>
            <a:off x="5943600" y="32767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Rounded Rectangle 10"/>
          <p:cNvSpPr/>
          <p:nvPr/>
        </p:nvSpPr>
        <p:spPr>
          <a:xfrm>
            <a:off x="8644680" y="431280"/>
            <a:ext cx="2371320" cy="103680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Oval 11"/>
          <p:cNvSpPr/>
          <p:nvPr/>
        </p:nvSpPr>
        <p:spPr>
          <a:xfrm>
            <a:off x="8885520" y="2230560"/>
            <a:ext cx="1889640" cy="119736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Extant-scaling (ES)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Straight Arrow Connector 12"/>
          <p:cNvSpPr/>
          <p:nvPr/>
        </p:nvSpPr>
        <p:spPr>
          <a:xfrm>
            <a:off x="9830880" y="1469160"/>
            <a:ext cx="360" cy="76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85" name="Rectangle 13"/>
          <p:cNvSpPr/>
          <p:nvPr/>
        </p:nvSpPr>
        <p:spPr>
          <a:xfrm>
            <a:off x="8731080" y="4065840"/>
            <a:ext cx="2198520" cy="226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2.411 log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2.754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6" name="Straight Arrow Connector 17"/>
          <p:cNvSpPr/>
          <p:nvPr/>
        </p:nvSpPr>
        <p:spPr>
          <a:xfrm>
            <a:off x="9830880" y="3429000"/>
            <a:ext cx="360" cy="63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6" descr="A graph of a graph of a number of individuals&#10;&#10;Description automatically generated with medium confidence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9400" y="156600"/>
            <a:ext cx="8352720" cy="5345280"/>
          </a:xfrm>
          <a:prstGeom prst="rect">
            <a:avLst/>
          </a:prstGeom>
          <a:ln w="0">
            <a:noFill/>
          </a:ln>
        </p:spPr>
      </p:pic>
      <p:sp>
        <p:nvSpPr>
          <p:cNvPr id="88" name="AutoShape 2"/>
          <p:cNvSpPr/>
          <p:nvPr/>
        </p:nvSpPr>
        <p:spPr>
          <a:xfrm>
            <a:off x="5943600" y="32767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Rounded Rectangle 10"/>
          <p:cNvSpPr/>
          <p:nvPr/>
        </p:nvSpPr>
        <p:spPr>
          <a:xfrm>
            <a:off x="8644680" y="431280"/>
            <a:ext cx="2371320" cy="103680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Body mass - paleoEstimation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Oval 11"/>
          <p:cNvSpPr/>
          <p:nvPr/>
        </p:nvSpPr>
        <p:spPr>
          <a:xfrm>
            <a:off x="8885520" y="2230560"/>
            <a:ext cx="1889640" cy="1197360"/>
          </a:xfrm>
          <a:prstGeom prst="ellipse">
            <a:avLst/>
          </a:prstGeom>
          <a:gradFill rotWithShape="0">
            <a:gsLst>
              <a:gs pos="0">
                <a:srgbClr val="b5d4a7">
                  <a:alpha val="80000"/>
                </a:srgbClr>
              </a:gs>
              <a:gs pos="100000">
                <a:srgbClr val="a9cd99">
                  <a:alpha val="80000"/>
                </a:srgbClr>
              </a:gs>
            </a:gsLst>
            <a:lin ang="5400000"/>
          </a:gradFill>
          <a:ln>
            <a:solidFill>
              <a:srgbClr val="70ad47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Extant-scaling (ES)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Straight Arrow Connector 12"/>
          <p:cNvSpPr/>
          <p:nvPr/>
        </p:nvSpPr>
        <p:spPr>
          <a:xfrm>
            <a:off x="9830880" y="1469160"/>
            <a:ext cx="360" cy="76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92" name="Rectangle 13"/>
          <p:cNvSpPr/>
          <p:nvPr/>
        </p:nvSpPr>
        <p:spPr>
          <a:xfrm>
            <a:off x="8731080" y="4065840"/>
            <a:ext cx="2198520" cy="226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0.16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2.73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(Anderson et al 1985)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2.411 log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– 0.065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(Cambell Jr &amp; Marcus 1992)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0.11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(Field et al 2013)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BM ~ 2.754 log C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femur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– 0.683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(Campione et al 2014)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93" name="Straight Arrow Connector 17"/>
          <p:cNvSpPr/>
          <p:nvPr/>
        </p:nvSpPr>
        <p:spPr>
          <a:xfrm>
            <a:off x="9830880" y="3429000"/>
            <a:ext cx="360" cy="63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ad47"/>
            </a:solidFill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94" name="Rectangle 1"/>
          <p:cNvSpPr/>
          <p:nvPr/>
        </p:nvSpPr>
        <p:spPr>
          <a:xfrm>
            <a:off x="3153240" y="294120"/>
            <a:ext cx="1554480" cy="4980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5" name="TextBox 2"/>
          <p:cNvSpPr/>
          <p:nvPr/>
        </p:nvSpPr>
        <p:spPr>
          <a:xfrm>
            <a:off x="5168520" y="5502960"/>
            <a:ext cx="3090960" cy="63828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 samples from the biggest modern birds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0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599400" y="872280"/>
            <a:ext cx="6860520" cy="4716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4"/>
          <p:cNvSpPr/>
          <p:nvPr/>
        </p:nvSpPr>
        <p:spPr>
          <a:xfrm>
            <a:off x="8153280" y="2551680"/>
            <a:ext cx="3090960" cy="173556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Palaeognathae group: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Heaviest modern birds (extant species)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Flightless birds ~ Theropods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Biggest theropods © Daniel Bright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10225440" cy="315396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4" descr="Smallest theropods © Daniel Bright"/>
          <p:cNvPicPr/>
          <p:nvPr/>
        </p:nvPicPr>
        <p:blipFill>
          <a:blip r:embed="rId2">
            <a:alphaModFix amt="80000"/>
          </a:blip>
          <a:stretch/>
        </p:blipFill>
        <p:spPr>
          <a:xfrm>
            <a:off x="6874560" y="4255920"/>
            <a:ext cx="5316120" cy="26010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3"/>
          <p:cNvSpPr/>
          <p:nvPr/>
        </p:nvSpPr>
        <p:spPr>
          <a:xfrm>
            <a:off x="11098800" y="6642720"/>
            <a:ext cx="11458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open-sans"/>
                <a:ea typeface="DejaVu Sans"/>
              </a:rPr>
              <a:t>(Bright, 2021 in BBC)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1" name="TextBox 4"/>
          <p:cNvSpPr/>
          <p:nvPr/>
        </p:nvSpPr>
        <p:spPr>
          <a:xfrm>
            <a:off x="1195920" y="4116960"/>
            <a:ext cx="4518360" cy="1369440"/>
          </a:xfrm>
          <a:prstGeom prst="rect">
            <a:avLst/>
          </a:prstGeom>
          <a:solidFill>
            <a:schemeClr val="bg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Could I improve the model,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I included samples from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Palaeognathae group?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Application>LibreOffice/7.3.7.2$Linux_X86_64 LibreOffice_project/30$Build-2</Application>
  <AppVersion>15.0000</AppVersion>
  <Words>413</Words>
  <Paragraphs>114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2023-12-04T14:06:11Z</dcterms:created>
  <dc:creator>Leidy V RomeroAlarcon</dc:creator>
  <dc:description/>
  <dc:language>en-US</dc:language>
  <cp:lastModifiedBy/>
  <dcterms:modified xsi:type="dcterms:W3CDTF">2023-12-12T12:06:26Z</dcterms:modified>
  <cp:revision>32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11</vt:i4>
  </property>
</Properties>
</file>